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7"/>
  </p:notesMasterIdLst>
  <p:sldIdLst>
    <p:sldId id="256" r:id="rId2"/>
    <p:sldId id="336" r:id="rId3"/>
    <p:sldId id="257" r:id="rId4"/>
    <p:sldId id="258" r:id="rId5"/>
    <p:sldId id="329" r:id="rId6"/>
    <p:sldId id="260" r:id="rId7"/>
    <p:sldId id="330" r:id="rId8"/>
    <p:sldId id="277" r:id="rId9"/>
    <p:sldId id="261" r:id="rId10"/>
    <p:sldId id="259" r:id="rId11"/>
    <p:sldId id="274" r:id="rId12"/>
    <p:sldId id="334" r:id="rId13"/>
    <p:sldId id="331" r:id="rId14"/>
    <p:sldId id="332" r:id="rId15"/>
    <p:sldId id="264" r:id="rId16"/>
    <p:sldId id="265" r:id="rId17"/>
    <p:sldId id="266" r:id="rId18"/>
    <p:sldId id="267" r:id="rId19"/>
    <p:sldId id="268" r:id="rId20"/>
    <p:sldId id="269" r:id="rId21"/>
    <p:sldId id="333" r:id="rId22"/>
    <p:sldId id="270" r:id="rId23"/>
    <p:sldId id="335" r:id="rId24"/>
    <p:sldId id="276" r:id="rId25"/>
    <p:sldId id="278" r:id="rId26"/>
    <p:sldId id="275" r:id="rId27"/>
    <p:sldId id="279"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Lst>
  <p:sldSz cx="9144000" cy="5143500" type="screen16x9"/>
  <p:notesSz cx="6858000" cy="9144000"/>
  <p:embeddedFontLst>
    <p:embeddedFont>
      <p:font typeface="Calibri" panose="020F0502020204030204" pitchFamily="34" charset="0"/>
      <p:regular r:id="rId78"/>
      <p:bold r:id="rId79"/>
      <p:italic r:id="rId80"/>
      <p:boldItalic r:id="rId81"/>
    </p:embeddedFont>
    <p:embeddedFont>
      <p:font typeface="Consolas" panose="020B0609020204030204" pitchFamily="49" charset="0"/>
      <p:regular r:id="rId82"/>
      <p:bold r:id="rId83"/>
      <p:italic r:id="rId84"/>
      <p:boldItalic r:id="rId85"/>
    </p:embeddedFont>
    <p:embeddedFont>
      <p:font typeface="Dank Mono" pitchFamily="49" charset="77"/>
      <p:regular r:id="rId86"/>
      <p:italic r:id="rId87"/>
    </p:embeddedFont>
    <p:embeddedFont>
      <p:font typeface="Garamond" panose="02020404030301010803" pitchFamily="18" charset="0"/>
      <p:regular r:id="rId88"/>
      <p:bold r:id="rId89"/>
      <p:italic r:id="rId90"/>
      <p:boldItalic r:id="rId91"/>
    </p:embeddedFont>
    <p:embeddedFont>
      <p:font typeface="Helvetica Neue" panose="02000503000000020004" pitchFamily="2" charset="0"/>
      <p:regular r:id="rId92"/>
      <p:bold r:id="rId93"/>
      <p:italic r:id="rId94"/>
      <p:boldItalic r:id="rId95"/>
    </p:embeddedFont>
    <p:embeddedFont>
      <p:font typeface="Oswald" pitchFamily="2" charset="77"/>
      <p:regular r:id="rId96"/>
      <p:bold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57891"/>
  </p:normalViewPr>
  <p:slideViewPr>
    <p:cSldViewPr snapToGrid="0" snapToObjects="1">
      <p:cViewPr>
        <p:scale>
          <a:sx n="95" d="100"/>
          <a:sy n="95" d="100"/>
        </p:scale>
        <p:origin x="14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font" Target="fonts/font13.fntdata"/><Relationship Id="rId95" Type="http://schemas.openxmlformats.org/officeDocument/2006/relationships/font" Target="fonts/font1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font" Target="fonts/font17.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6.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jetbrains.com/help/ruby/run-debug-configuration-cucumber.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050da5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050da5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often should tests be ran?</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050da5fc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g24050da5f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15 minutes – Tour the hello world project</a:t>
            </a:r>
            <a:br>
              <a:rPr lang="en-US" sz="1400" b="0" dirty="0">
                <a:effectLst/>
              </a:rPr>
            </a:br>
            <a:endParaRPr sz="1400" dirty="0"/>
          </a:p>
        </p:txBody>
      </p:sp>
    </p:spTree>
    <p:extLst>
      <p:ext uri="{BB962C8B-B14F-4D97-AF65-F5344CB8AC3E}">
        <p14:creationId xmlns:p14="http://schemas.microsoft.com/office/powerpoint/2010/main" val="52814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Does anyone have familiarity with any automation tooling?</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514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085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050da5fc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g24050da5f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050da5fc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g24050da5f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4050da5fc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g24050da5f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050da5f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050da5f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have the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Not the same as the Selenium IDE Record-Playback tool</a:t>
            </a:r>
            <a:endParaRPr/>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r>
              <a:rPr lang="en-US" sz="1100" b="1" i="0" u="none" strike="noStrike" cap="none" dirty="0">
                <a:solidFill>
                  <a:srgbClr val="000000"/>
                </a:solidFill>
                <a:effectLst/>
                <a:latin typeface="Arial"/>
                <a:ea typeface="Arial"/>
                <a:cs typeface="Arial"/>
                <a:sym typeface="Arial"/>
              </a:rPr>
              <a:t>What is Protractor?</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Protractor is an automation testing tool for web applications testing; combining powerful technologies such as Jasmine, Selenium </a:t>
            </a:r>
            <a:r>
              <a:rPr lang="en-US" sz="1100" b="0" i="0" u="none" strike="noStrike" cap="none" dirty="0" err="1">
                <a:solidFill>
                  <a:srgbClr val="000000"/>
                </a:solidFill>
                <a:effectLst/>
                <a:latin typeface="Arial"/>
                <a:ea typeface="Arial"/>
                <a:cs typeface="Arial"/>
                <a:sym typeface="Arial"/>
              </a:rPr>
              <a:t>Webdriver</a:t>
            </a:r>
            <a:r>
              <a:rPr lang="en-US" sz="1100" b="0" i="0" u="none" strike="noStrike" cap="none" dirty="0">
                <a:solidFill>
                  <a:srgbClr val="000000"/>
                </a:solidFill>
                <a:effectLst/>
                <a:latin typeface="Arial"/>
                <a:ea typeface="Arial"/>
                <a:cs typeface="Arial"/>
                <a:sym typeface="Arial"/>
              </a:rPr>
              <a:t>, Node.js etc.</a:t>
            </a:r>
          </a:p>
          <a:p>
            <a:r>
              <a:rPr lang="en-US" sz="1100" b="0" i="0" u="none" strike="noStrike" cap="none" dirty="0">
                <a:solidFill>
                  <a:srgbClr val="000000"/>
                </a:solidFill>
                <a:effectLst/>
                <a:latin typeface="Arial"/>
                <a:ea typeface="Arial"/>
                <a:cs typeface="Arial"/>
                <a:sym typeface="Arial"/>
              </a:rPr>
              <a:t>The Protractor testing tool is an end to end behavior-driven testing framework designed keeping Angular JS applications in mind. Even though that might sound like Protractor won’t work with non-angular JS applications, it does. </a:t>
            </a:r>
          </a:p>
          <a:p>
            <a:r>
              <a:rPr lang="en-US" sz="1100" b="0" i="0" u="none" strike="noStrike" cap="none" dirty="0">
                <a:solidFill>
                  <a:srgbClr val="000000"/>
                </a:solidFill>
                <a:effectLst/>
                <a:latin typeface="Arial"/>
                <a:ea typeface="Arial"/>
                <a:cs typeface="Arial"/>
                <a:sym typeface="Arial"/>
              </a:rPr>
              <a:t>It works with both Angular and non-Angular JS applications equally well.</a:t>
            </a:r>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639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4050da5fc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cliec</a:t>
            </a:r>
            <a:r>
              <a:rPr lang="en-US" dirty="0"/>
              <a:t> was the first tool (that I’m aware of) for automating a browser from a general-purpose programming language. </a:t>
            </a:r>
            <a:r>
              <a:rPr lang="en-US" dirty="0" err="1"/>
              <a:t>cliec</a:t>
            </a:r>
            <a:r>
              <a:rPr lang="en-US" dirty="0"/>
              <a:t> led to WTR which led to </a:t>
            </a:r>
            <a:r>
              <a:rPr lang="en-US" dirty="0" err="1"/>
              <a:t>WATiR</a:t>
            </a:r>
            <a:r>
              <a:rPr lang="en-US" dirty="0"/>
              <a:t>. Originally </a:t>
            </a:r>
            <a:r>
              <a:rPr lang="en-US" dirty="0" err="1"/>
              <a:t>WATiR</a:t>
            </a:r>
            <a:r>
              <a:rPr lang="en-US" dirty="0"/>
              <a:t> only worked with IE but had ports to later projects. In 2009 </a:t>
            </a:r>
            <a:r>
              <a:rPr lang="en-US" dirty="0" err="1"/>
              <a:t>WATiR</a:t>
            </a:r>
            <a:r>
              <a:rPr lang="en-US" dirty="0"/>
              <a:t> was ported to the WebDriver spec and began using tools like Selenium instead of driving browsers directly. Selenium was inspired by </a:t>
            </a:r>
            <a:r>
              <a:rPr lang="en-US" dirty="0" err="1"/>
              <a:t>WATiR</a:t>
            </a:r>
            <a:r>
              <a:rPr lang="en-US" dirty="0"/>
              <a:t> and was the first cross platform browser automation tool.</a:t>
            </a:r>
            <a:endParaRPr dirty="0"/>
          </a:p>
        </p:txBody>
      </p:sp>
      <p:sp>
        <p:nvSpPr>
          <p:cNvPr id="192" name="Google Shape;192;g24050da5f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30 minutes</a:t>
            </a:r>
          </a:p>
          <a:p>
            <a:pPr marL="0" lvl="0" indent="0" algn="l" rtl="0">
              <a:spcBef>
                <a:spcPts val="0"/>
              </a:spcBef>
              <a:spcAft>
                <a:spcPts val="0"/>
              </a:spcAft>
              <a:buNone/>
            </a:pPr>
            <a:endParaRPr lang="en-US" sz="1400" dirty="0"/>
          </a:p>
          <a:p>
            <a:pPr rtl="0"/>
            <a:r>
              <a:rPr lang="en-US" sz="1100" b="0" i="0" u="none" strike="noStrike" cap="none" dirty="0">
                <a:solidFill>
                  <a:srgbClr val="000000"/>
                </a:solidFill>
                <a:effectLst/>
                <a:latin typeface="Arial"/>
                <a:ea typeface="Arial"/>
                <a:cs typeface="Arial"/>
                <a:sym typeface="Arial"/>
              </a:rPr>
              <a:t>Presenter goes through the 1st </a:t>
            </a:r>
            <a:r>
              <a:rPr lang="en-US" sz="1100" b="0" i="0" u="none" strike="noStrike" cap="none" dirty="0" err="1">
                <a:solidFill>
                  <a:srgbClr val="000000"/>
                </a:solidFill>
                <a:effectLst/>
                <a:latin typeface="Arial"/>
                <a:ea typeface="Arial"/>
                <a:cs typeface="Arial"/>
                <a:sym typeface="Arial"/>
              </a:rPr>
              <a:t>adopt_puppies.feature</a:t>
            </a:r>
            <a:r>
              <a:rPr lang="en-US" sz="1100" b="0" i="0" u="none" strike="noStrike" cap="none" dirty="0">
                <a:solidFill>
                  <a:srgbClr val="000000"/>
                </a:solidFill>
                <a:effectLst/>
                <a:latin typeface="Arial"/>
                <a:ea typeface="Arial"/>
                <a:cs typeface="Arial"/>
                <a:sym typeface="Arial"/>
              </a:rPr>
              <a:t> scenario with the class. The class is your “pair.” Timebox this exercise for 15 minutes</a:t>
            </a:r>
            <a:br>
              <a:rPr lang="en-US" sz="1400" b="0" dirty="0">
                <a:effectLst/>
              </a:rPr>
            </a:br>
            <a:br>
              <a:rPr lang="en-US" sz="1400" b="0" dirty="0">
                <a:effectLst/>
              </a:rPr>
            </a:br>
            <a:r>
              <a:rPr lang="en-US" sz="1100" b="0" i="0" u="none" strike="noStrike" cap="none" dirty="0">
                <a:solidFill>
                  <a:srgbClr val="000000"/>
                </a:solidFill>
                <a:effectLst/>
                <a:latin typeface="Arial"/>
                <a:ea typeface="Arial"/>
                <a:cs typeface="Arial"/>
                <a:sym typeface="Arial"/>
              </a:rPr>
              <a:t>  Scenario: #1 Be able to view the details of a puppy</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Given I am on the home page</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When I click on the puppy "Brook"</a:t>
            </a:r>
            <a:endParaRPr lang="en-US" sz="1400" b="0" dirty="0">
              <a:effectLst/>
            </a:endParaRPr>
          </a:p>
          <a:p>
            <a:pPr marL="457200" indent="-317500" rtl="0"/>
            <a:r>
              <a:rPr lang="en-US" sz="1100" b="0" i="0" u="none" strike="noStrike" cap="none" dirty="0">
                <a:solidFill>
                  <a:srgbClr val="000000"/>
                </a:solidFill>
                <a:effectLst/>
                <a:latin typeface="Arial"/>
                <a:ea typeface="Arial"/>
                <a:cs typeface="Arial"/>
                <a:sym typeface="Arial"/>
              </a:rPr>
              <a:t>    Then I see "Adopt Me!”</a:t>
            </a:r>
          </a:p>
          <a:p>
            <a:pPr marL="139700" indent="0" rtl="0">
              <a:buNone/>
            </a:pPr>
            <a:br>
              <a:rPr lang="en-US" sz="1400" b="0" i="0" u="none" strike="noStrike" cap="none" dirty="0">
                <a:solidFill>
                  <a:srgbClr val="000000"/>
                </a:solidFill>
                <a:effectLst/>
                <a:latin typeface="Arial"/>
                <a:ea typeface="Arial"/>
                <a:cs typeface="Arial"/>
                <a:sym typeface="Arial"/>
              </a:rPr>
            </a:br>
            <a:br>
              <a:rPr lang="en-US" sz="1400" b="0" dirty="0">
                <a:effectLst/>
              </a:rPr>
            </a:br>
            <a:r>
              <a:rPr lang="en-US" sz="1100" b="0" i="0" u="none" strike="noStrike" cap="none" dirty="0">
                <a:solidFill>
                  <a:srgbClr val="000000"/>
                </a:solidFill>
                <a:effectLst/>
                <a:latin typeface="Arial"/>
                <a:ea typeface="Arial"/>
                <a:cs typeface="Arial"/>
                <a:sym typeface="Arial"/>
              </a:rPr>
              <a:t>POSSIBLE SOLUTION:</a:t>
            </a:r>
          </a:p>
          <a:p>
            <a:pPr rtl="0"/>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import { $, element, by,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 browser } from 'protractor';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import { Given, When, Then } from 'cucumber';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chai = require('chai').use(require('chai-as-promised'));</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expect = </a:t>
            </a:r>
            <a:r>
              <a:rPr lang="en-US" sz="1100" b="0" i="0" u="none" strike="noStrike" cap="none" dirty="0" err="1">
                <a:solidFill>
                  <a:srgbClr val="000000"/>
                </a:solidFill>
                <a:effectLst/>
                <a:latin typeface="Arial"/>
                <a:ea typeface="Arial"/>
                <a:cs typeface="Arial"/>
                <a:sym typeface="Arial"/>
              </a:rPr>
              <a:t>chai.expect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Given(/^I am on the home page$/, async ()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 = "Sally's Puppy Adoption Agency";</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browser.get</a:t>
            </a:r>
            <a:r>
              <a:rPr lang="en-US" sz="1100" b="0" i="0" u="none" strike="noStrike" cap="none" dirty="0">
                <a:solidFill>
                  <a:srgbClr val="000000"/>
                </a:solidFill>
                <a:effectLst/>
                <a:latin typeface="Arial"/>
                <a:ea typeface="Arial"/>
                <a:cs typeface="Arial"/>
                <a:sym typeface="Arial"/>
              </a:rPr>
              <a:t>('http://localhost:3000');</a:t>
            </a:r>
          </a:p>
          <a:p>
            <a:pPr marL="139700" indent="0">
              <a:buNone/>
            </a:pPr>
            <a:r>
              <a:rPr lang="en-US" sz="1100" b="0" i="0" u="none" strike="noStrike" cap="none" dirty="0">
                <a:solidFill>
                  <a:srgbClr val="000000"/>
                </a:solidFill>
                <a:effectLst/>
                <a:latin typeface="Arial"/>
                <a:ea typeface="Arial"/>
                <a:cs typeface="Arial"/>
                <a:sym typeface="Arial"/>
              </a:rPr>
              <a:t>await expect(</a:t>
            </a:r>
            <a:r>
              <a:rPr lang="en-US" sz="1100" b="0" i="0" u="none" strike="noStrike" cap="none" dirty="0" err="1">
                <a:solidFill>
                  <a:srgbClr val="000000"/>
                </a:solidFill>
                <a:effectLst/>
                <a:latin typeface="Arial"/>
                <a:ea typeface="Arial"/>
                <a:cs typeface="Arial"/>
                <a:sym typeface="Arial"/>
              </a:rPr>
              <a:t>browser.getTitle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to.eventually.equal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When(/^I click on the puppy "(.*?)"$/, async (</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puppy_list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var puppy: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for (let index in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puppyElement.getText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puppy =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viewDetails</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viewDetails.click</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Then(/^I see "(.*?)"$/, async (text) =&gt; {</a:t>
            </a:r>
          </a:p>
          <a:p>
            <a:pPr marL="139700" indent="0">
              <a:buNone/>
            </a:pPr>
            <a:r>
              <a:rPr lang="en-US" sz="1100" b="0" i="0" u="none" strike="noStrike" cap="none" dirty="0">
                <a:solidFill>
                  <a:srgbClr val="000000"/>
                </a:solidFill>
                <a:effectLst/>
                <a:latin typeface="Arial"/>
                <a:ea typeface="Arial"/>
                <a:cs typeface="Arial"/>
                <a:sym typeface="Arial"/>
              </a:rPr>
              <a:t>let buttons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false;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for (let index in buttons) {</a:t>
            </a:r>
          </a:p>
          <a:p>
            <a:pPr marL="139700" indent="0">
              <a:buNone/>
            </a:pPr>
            <a:r>
              <a:rPr lang="en-US" sz="1100" b="0" i="0" u="none" strike="noStrike" cap="none" dirty="0">
                <a:solidFill>
                  <a:srgbClr val="000000"/>
                </a:solidFill>
                <a:effectLst/>
                <a:latin typeface="Arial"/>
                <a:ea typeface="Arial"/>
                <a:cs typeface="Arial"/>
                <a:sym typeface="Arial"/>
              </a:rPr>
              <a:t>let button = buttons[index];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button.getAttribute</a:t>
            </a:r>
            <a:r>
              <a:rPr lang="en-US" sz="1100" b="0" i="0" u="none" strike="noStrike" cap="none" dirty="0">
                <a:solidFill>
                  <a:srgbClr val="000000"/>
                </a:solidFill>
                <a:effectLst/>
                <a:latin typeface="Arial"/>
                <a:ea typeface="Arial"/>
                <a:cs typeface="Arial"/>
                <a:sym typeface="Arial"/>
              </a:rPr>
              <a:t>('value');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(text)) {</a:t>
            </a:r>
          </a:p>
          <a:p>
            <a:pPr marL="139700" indent="0">
              <a:buNone/>
            </a:pP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true;</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expect(</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to.be.true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139700" indent="0" rtl="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40947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47f60b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47f60b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Explain here why we have the folder structure in the project:</a:t>
            </a:r>
            <a:endParaRPr sz="1400" dirty="0"/>
          </a:p>
          <a:p>
            <a:pPr marL="457200" lvl="0" indent="-317500" algn="l" rtl="0">
              <a:spcBef>
                <a:spcPts val="0"/>
              </a:spcBef>
              <a:spcAft>
                <a:spcPts val="0"/>
              </a:spcAft>
              <a:buSzPts val="1400"/>
              <a:buChar char="●"/>
            </a:pPr>
            <a:r>
              <a:rPr lang="en-US" sz="1400" dirty="0"/>
              <a:t>features - main folder containing the gherkin “feature” files that have scenarios defined within them</a:t>
            </a:r>
            <a:endParaRPr sz="1400" dirty="0"/>
          </a:p>
          <a:p>
            <a:pPr marL="457200" lvl="0" indent="-317500" algn="l" rtl="0">
              <a:spcBef>
                <a:spcPts val="0"/>
              </a:spcBef>
              <a:spcAft>
                <a:spcPts val="0"/>
              </a:spcAft>
              <a:buSzPts val="1400"/>
              <a:buChar char="●"/>
            </a:pPr>
            <a:r>
              <a:rPr lang="en-US" sz="1400" dirty="0" err="1"/>
              <a:t>step_definitions</a:t>
            </a:r>
            <a:r>
              <a:rPr lang="en-US" sz="1400" dirty="0"/>
              <a:t> - contains the Ruby code that is executed based on the gherkin scenarios, this is the “bridge” between the gherkin and executable code</a:t>
            </a:r>
            <a:endParaRPr sz="1400" dirty="0"/>
          </a:p>
          <a:p>
            <a:pPr marL="457200" lvl="0" indent="-317500" algn="l" rtl="0">
              <a:spcBef>
                <a:spcPts val="0"/>
              </a:spcBef>
              <a:spcAft>
                <a:spcPts val="0"/>
              </a:spcAft>
              <a:buSzPts val="1400"/>
              <a:buChar char="●"/>
            </a:pPr>
            <a:r>
              <a:rPr lang="en-US" sz="1400" dirty="0"/>
              <a:t>support - has the global environment and helper files generated by Cucumber. Any additional helper files (</a:t>
            </a:r>
            <a:r>
              <a:rPr lang="en-US" sz="1400" dirty="0" err="1"/>
              <a:t>hooks.rb</a:t>
            </a:r>
            <a:r>
              <a:rPr lang="en-US" sz="1400" dirty="0"/>
              <a:t>, </a:t>
            </a:r>
            <a:r>
              <a:rPr lang="en-US" sz="1400" dirty="0" err="1"/>
              <a:t>etc</a:t>
            </a:r>
            <a:r>
              <a:rPr lang="en-US" sz="1400" dirty="0"/>
              <a:t>) are usually kept here.</a:t>
            </a:r>
            <a:endParaRPr sz="1400" dirty="0"/>
          </a:p>
          <a:p>
            <a:pPr marL="457200" lvl="0" indent="-317500" algn="l" rtl="0">
              <a:spcBef>
                <a:spcPts val="0"/>
              </a:spcBef>
              <a:spcAft>
                <a:spcPts val="0"/>
              </a:spcAft>
              <a:buSzPts val="1400"/>
              <a:buChar char="●"/>
            </a:pPr>
            <a:r>
              <a:rPr lang="en-US" sz="1400" dirty="0"/>
              <a:t>This is the minimum structure, </a:t>
            </a:r>
            <a:r>
              <a:rPr lang="en-US" sz="1400" dirty="0" err="1"/>
              <a:t>devs</a:t>
            </a:r>
            <a:r>
              <a:rPr lang="en-US" sz="1400" dirty="0"/>
              <a:t> can further organize their ruby files &amp; features within these folders.</a:t>
            </a:r>
            <a:endParaRPr sz="14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553488a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4553488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Class goes through 2nd &amp; 3rd </a:t>
            </a:r>
            <a:r>
              <a:rPr lang="en-US" sz="1400" dirty="0" err="1"/>
              <a:t>adopt_puppies.feature</a:t>
            </a:r>
            <a:r>
              <a:rPr lang="en-US" sz="1400" dirty="0"/>
              <a:t> scenarios. Presenter is available for questions. Timebox this exercise for 30 minutes (15 per scenario)</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#2 Be able to return to the view of all available puppies</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"Return to List"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#3 Be able to add the puppy to adopt later</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"Adopt Me!"</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puppy "Brook" is in my litter</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4553488a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4553488a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Presenter reviews solution(s) to scenarios 2-3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When(/^I click on "([^"]*)"$/) do |caption|</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browser.links</a:t>
            </a:r>
            <a:r>
              <a:rPr lang="en-US" sz="1400" dirty="0">
                <a:latin typeface="Consolas"/>
                <a:ea typeface="Consolas"/>
                <a:cs typeface="Consolas"/>
                <a:sym typeface="Consolas"/>
              </a:rPr>
              <a:t>(text: caption)[0]</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browser.buttons</a:t>
            </a:r>
            <a:r>
              <a:rPr lang="en-US" sz="1400" dirty="0">
                <a:latin typeface="Consolas"/>
                <a:ea typeface="Consolas"/>
                <a:cs typeface="Consolas"/>
                <a:sym typeface="Consolas"/>
              </a:rPr>
              <a:t>(text: caption)[0] unless </a:t>
            </a:r>
            <a:r>
              <a:rPr lang="en-US" sz="1400" dirty="0" err="1">
                <a:latin typeface="Consolas"/>
                <a:ea typeface="Consolas"/>
                <a:cs typeface="Consolas"/>
                <a:sym typeface="Consolas"/>
              </a:rPr>
              <a:t>element.exist</a:t>
            </a:r>
            <a:r>
              <a:rPr lang="en-US" sz="1400" dirty="0">
                <a:latin typeface="Consolas"/>
                <a:ea typeface="Consolas"/>
                <a:cs typeface="Consolas"/>
                <a:sym typeface="Consolas"/>
              </a:rPr>
              <a: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t>
            </a:r>
            <a:r>
              <a:rPr lang="en-US" sz="1400" dirty="0" err="1">
                <a:latin typeface="Consolas"/>
                <a:ea typeface="Consolas"/>
                <a:cs typeface="Consolas"/>
                <a:sym typeface="Consolas"/>
              </a:rPr>
              <a:t>element.click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Then(/^I see the puppy "([^"]*)" is in my litter$/) do |name|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expect(@browser.h2(text: "#{name}:").exist?).to be true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553488a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553488a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Presenter goes through the 4th </a:t>
            </a:r>
            <a:r>
              <a:rPr lang="en-US" sz="1400" dirty="0" err="1"/>
              <a:t>adopt_puppies.feature</a:t>
            </a:r>
            <a:r>
              <a:rPr lang="en-US" sz="1400" dirty="0"/>
              <a:t> scenario with the class. </a:t>
            </a:r>
            <a:r>
              <a:rPr lang="en-US" sz="1400" dirty="0">
                <a:solidFill>
                  <a:schemeClr val="dk1"/>
                </a:solidFill>
              </a:rPr>
              <a:t>Timebox this exercise for 15 minutes</a:t>
            </a:r>
            <a:endParaRPr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Scenario has a Given that rolls up a few previous Given steps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Scenario: #4 Be able to change my mind about adopting a puppy</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Given I have added a puppy to my litter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When I click on "Change your mind"</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Given(/^I have added a puppy to my litter$/)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am on the home page'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the puppy "Brook"'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"Adopt Me!"'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Who are we?</a:t>
            </a:r>
          </a:p>
          <a:p>
            <a:pPr marL="0" lvl="0" indent="0" algn="l" rtl="0">
              <a:spcBef>
                <a:spcPts val="0"/>
              </a:spcBef>
              <a:spcAft>
                <a:spcPts val="0"/>
              </a:spcAft>
              <a:buNone/>
            </a:pPr>
            <a:r>
              <a:rPr lang="en-US" dirty="0"/>
              <a:t>Learning environment, feel free to ask questions.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everyone’s familiarity with the stack / software development.</a:t>
            </a:r>
          </a:p>
          <a:p>
            <a:pPr marL="0" lvl="0" indent="0" algn="l" rtl="0">
              <a:spcBef>
                <a:spcPts val="0"/>
              </a:spcBef>
              <a:spcAft>
                <a:spcPts val="0"/>
              </a:spcAft>
              <a:buNone/>
            </a:pPr>
            <a:r>
              <a:rPr lang="en-US" dirty="0"/>
              <a:t>Breakout rooms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Regular breaks – shoot for 10 till the hour, leaves room for questions and catch up as necessary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4553488a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4553488a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Class goes through 5th &amp; 6th adopt_puppies.feature scenarios. Presenter is available for questions. Timebox this exercise for 30 minutes (15 per scenario)</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  Scenario: #5 Be able to add another puppy to my litter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Given I have added a puppy to my litter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When I click on "Adopt Another Puppy"</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the puppy "Ruby Sue"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"Adopt Me!"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Then I see the puppy "Ruby Sue" is in my litter</a:t>
            </a:r>
            <a:endParaRPr sz="1400">
              <a:latin typeface="Consolas"/>
              <a:ea typeface="Consolas"/>
              <a:cs typeface="Consolas"/>
              <a:sym typeface="Consolas"/>
            </a:endParaRPr>
          </a:p>
          <a:p>
            <a:pPr marL="0" lvl="0" indent="0" algn="l" rtl="0">
              <a:spcBef>
                <a:spcPts val="0"/>
              </a:spcBef>
              <a:spcAft>
                <a:spcPts val="0"/>
              </a:spcAft>
              <a:buNone/>
            </a:pP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Scenario: #6 Be able to change my mind removes all puppies from my litter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Given I have added a puppy to my litter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"Adopt Another Puppy"</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the puppy "Ruby Sue"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"Adopt Me!"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When I click on "Change your mind"</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Then I see the home page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see "Your cart is currently empty"</a:t>
            </a: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reviews solution(s) to scenarios 5-6 of adopt_puppies.feature.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Given(/^I have added a puppy to my litter$/) do</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step 'I am on the home page'</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step 'I click on the puppy "Brook"'</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step 'I click on "Adopt Me!"'</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end</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goes through the 7th adopt_puppies.feature scenario with the class. </a:t>
            </a:r>
            <a:r>
              <a:rPr lang="en-US" sz="1400">
                <a:solidFill>
                  <a:schemeClr val="dk1"/>
                </a:solidFill>
              </a:rPr>
              <a:t>Timebox this exercise for 30 minutes</a:t>
            </a:r>
            <a:endParaRPr sz="1400">
              <a:solidFill>
                <a:schemeClr val="dk1"/>
              </a:solidFill>
            </a:endParaRPr>
          </a:p>
          <a:p>
            <a:pPr marL="0" lvl="0" indent="0" algn="l" rtl="0">
              <a:spcBef>
                <a:spcPts val="0"/>
              </a:spcBef>
              <a:spcAft>
                <a:spcPts val="0"/>
              </a:spcAft>
              <a:buNone/>
            </a:pPr>
            <a:endParaRPr sz="1400"/>
          </a:p>
          <a:p>
            <a:pPr marL="0" lvl="0" indent="0" algn="l" rtl="0">
              <a:spcBef>
                <a:spcPts val="0"/>
              </a:spcBef>
              <a:spcAft>
                <a:spcPts val="0"/>
              </a:spcAft>
              <a:buNone/>
            </a:pPr>
            <a:r>
              <a:rPr lang="en-US" sz="1400"/>
              <a:t>Assumption is the dog used in the scenario is Brook.</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Scenario: #7 Add accessories to a puppy and the price change is reflected</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Given I have added a puppy to my litter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When I add a “Collar &amp; Leash” to my order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add a “Chew Toy” to my order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Then I see "$63.93"</a:t>
            </a: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When(/^I add a "([^"]*)" to my order$/) do |accessory|</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accessories = {"Collar &amp; Leash"=&gt; "collar", "Chew Toy" =&gt; "toy"}</a:t>
            </a:r>
            <a:endParaRPr sz="1400">
              <a:latin typeface="Consolas"/>
              <a:ea typeface="Consolas"/>
              <a:cs typeface="Consolas"/>
              <a:sym typeface="Consolas"/>
            </a:endParaRPr>
          </a:p>
          <a:p>
            <a:pPr marL="0" lvl="0" indent="0" algn="l" rtl="0">
              <a:spcBef>
                <a:spcPts val="0"/>
              </a:spcBef>
              <a:spcAft>
                <a:spcPts val="0"/>
              </a:spcAft>
              <a:buNone/>
            </a:pP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@browser.checkbox(id: accessories[accessory]).set(true)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end</a:t>
            </a:r>
            <a:endParaRPr sz="1400">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4553488a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4553488a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discusses how tags work, how we can include/exclude features &amp; scenarios from test runs with tags, and how to set up tags in Rubymine. Estimated length of this exercise is 30 minutes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4553488a2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Can put before a Feature or Scenario</a:t>
            </a:r>
            <a:endParaRPr/>
          </a:p>
        </p:txBody>
      </p:sp>
      <p:sp>
        <p:nvSpPr>
          <p:cNvPr id="322" name="Google Shape;322;g24553488a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4553488a2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Can also AND or OR hooks together</a:t>
            </a:r>
            <a:endParaRPr/>
          </a:p>
          <a:p>
            <a:pPr marL="0" lvl="0" indent="0" algn="l" rtl="0">
              <a:spcBef>
                <a:spcPts val="0"/>
              </a:spcBef>
              <a:spcAft>
                <a:spcPts val="0"/>
              </a:spcAft>
              <a:buNone/>
            </a:pPr>
            <a:endParaRPr/>
          </a:p>
          <a:p>
            <a:pPr marL="0" lvl="0" indent="0" algn="l" rtl="0">
              <a:spcBef>
                <a:spcPts val="0"/>
              </a:spcBef>
              <a:spcAft>
                <a:spcPts val="0"/>
              </a:spcAft>
              <a:buNone/>
            </a:pPr>
            <a:r>
              <a:rPr lang="en-US"/>
              <a:t>Works for all types of Hooks:  Before, After, AfterStep, Around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For OR tags, pass the tags in a single string comma separated:</a:t>
            </a:r>
            <a:endParaRPr/>
          </a:p>
          <a:p>
            <a:pPr marL="0" lvl="0" indent="0" algn="l" rtl="0">
              <a:spcBef>
                <a:spcPts val="0"/>
              </a:spcBef>
              <a:spcAft>
                <a:spcPts val="0"/>
              </a:spcAft>
              <a:buNone/>
            </a:pPr>
            <a:r>
              <a:rPr lang="en-US">
                <a:latin typeface="Consolas"/>
                <a:ea typeface="Consolas"/>
                <a:cs typeface="Consolas"/>
                <a:sym typeface="Consolas"/>
              </a:rPr>
              <a:t>Before('@cucumis, @sativus') do</a:t>
            </a:r>
            <a:br>
              <a:rPr lang="en-US">
                <a:latin typeface="Consolas"/>
                <a:ea typeface="Consolas"/>
                <a:cs typeface="Consolas"/>
                <a:sym typeface="Consolas"/>
              </a:rPr>
            </a:br>
            <a:r>
              <a:rPr lang="en-US">
                <a:latin typeface="Consolas"/>
                <a:ea typeface="Consolas"/>
                <a:cs typeface="Consolas"/>
                <a:sym typeface="Consolas"/>
              </a:rPr>
              <a:t>  # This will only run before scenarios tagged</a:t>
            </a:r>
            <a:br>
              <a:rPr lang="en-US">
                <a:latin typeface="Consolas"/>
                <a:ea typeface="Consolas"/>
                <a:cs typeface="Consolas"/>
                <a:sym typeface="Consolas"/>
              </a:rPr>
            </a:br>
            <a:r>
              <a:rPr lang="en-US">
                <a:latin typeface="Consolas"/>
                <a:ea typeface="Consolas"/>
                <a:cs typeface="Consolas"/>
                <a:sym typeface="Consolas"/>
              </a:rPr>
              <a:t>  # with @cucumis OR @sativus.</a:t>
            </a:r>
            <a:br>
              <a:rPr lang="en-US">
                <a:latin typeface="Consolas"/>
                <a:ea typeface="Consolas"/>
                <a:cs typeface="Consolas"/>
                <a:sym typeface="Consolas"/>
              </a:rPr>
            </a:br>
            <a:r>
              <a:rPr lang="en-US">
                <a:latin typeface="Consolas"/>
                <a:ea typeface="Consolas"/>
                <a:cs typeface="Consolas"/>
                <a:sym typeface="Consolas"/>
              </a:rPr>
              <a:t>end</a:t>
            </a:r>
            <a:endParaRPr>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For AND tags, pass the tags as separate tag strings:</a:t>
            </a:r>
            <a:endParaRPr/>
          </a:p>
          <a:p>
            <a:pPr marL="0" lvl="0" indent="0" algn="l" rtl="0">
              <a:spcBef>
                <a:spcPts val="0"/>
              </a:spcBef>
              <a:spcAft>
                <a:spcPts val="0"/>
              </a:spcAft>
              <a:buNone/>
            </a:pPr>
            <a:r>
              <a:rPr lang="en-US">
                <a:latin typeface="Consolas"/>
                <a:ea typeface="Consolas"/>
                <a:cs typeface="Consolas"/>
                <a:sym typeface="Consolas"/>
              </a:rPr>
              <a:t>Before('@cucumis', '~@sativus') do</a:t>
            </a:r>
            <a:br>
              <a:rPr lang="en-US">
                <a:latin typeface="Consolas"/>
                <a:ea typeface="Consolas"/>
                <a:cs typeface="Consolas"/>
                <a:sym typeface="Consolas"/>
              </a:rPr>
            </a:br>
            <a:r>
              <a:rPr lang="en-US">
                <a:latin typeface="Consolas"/>
                <a:ea typeface="Consolas"/>
                <a:cs typeface="Consolas"/>
                <a:sym typeface="Consolas"/>
              </a:rPr>
              <a:t>  # This will only run before scenarios tagged</a:t>
            </a:r>
            <a:br>
              <a:rPr lang="en-US">
                <a:latin typeface="Consolas"/>
                <a:ea typeface="Consolas"/>
                <a:cs typeface="Consolas"/>
                <a:sym typeface="Consolas"/>
              </a:rPr>
            </a:br>
            <a:r>
              <a:rPr lang="en-US">
                <a:latin typeface="Consolas"/>
                <a:ea typeface="Consolas"/>
                <a:cs typeface="Consolas"/>
                <a:sym typeface="Consolas"/>
              </a:rPr>
              <a:t>  # with @cucumis AND NOT @sativus.</a:t>
            </a:r>
            <a:br>
              <a:rPr lang="en-US">
                <a:latin typeface="Consolas"/>
                <a:ea typeface="Consolas"/>
                <a:cs typeface="Consolas"/>
                <a:sym typeface="Consolas"/>
              </a:rPr>
            </a:br>
            <a:r>
              <a:rPr lang="en-US">
                <a:latin typeface="Consolas"/>
                <a:ea typeface="Consolas"/>
                <a:cs typeface="Consolas"/>
                <a:sym typeface="Consolas"/>
              </a:rPr>
              <a:t>end</a:t>
            </a:r>
            <a:endParaRPr>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You create complex tag conditions using both OR and AND on tags:</a:t>
            </a:r>
            <a:endParaRPr/>
          </a:p>
          <a:p>
            <a:pPr marL="0" lvl="0" indent="0" algn="l" rtl="0">
              <a:spcBef>
                <a:spcPts val="0"/>
              </a:spcBef>
              <a:spcAft>
                <a:spcPts val="0"/>
              </a:spcAft>
              <a:buClr>
                <a:schemeClr val="dk1"/>
              </a:buClr>
              <a:buSzPts val="1100"/>
              <a:buFont typeface="Arial"/>
              <a:buNone/>
            </a:pPr>
            <a:r>
              <a:rPr lang="en-US">
                <a:latin typeface="Consolas"/>
                <a:ea typeface="Consolas"/>
                <a:cs typeface="Consolas"/>
                <a:sym typeface="Consolas"/>
              </a:rPr>
              <a:t>Before('@cucumis, @sativus', '@aqua') do</a:t>
            </a:r>
            <a:br>
              <a:rPr lang="en-US">
                <a:latin typeface="Consolas"/>
                <a:ea typeface="Consolas"/>
                <a:cs typeface="Consolas"/>
                <a:sym typeface="Consolas"/>
              </a:rPr>
            </a:br>
            <a:r>
              <a:rPr lang="en-US">
                <a:latin typeface="Consolas"/>
                <a:ea typeface="Consolas"/>
                <a:cs typeface="Consolas"/>
                <a:sym typeface="Consolas"/>
              </a:rPr>
              <a:t>  # This will only run before scenarios tagged</a:t>
            </a:r>
            <a:br>
              <a:rPr lang="en-US">
                <a:latin typeface="Consolas"/>
                <a:ea typeface="Consolas"/>
                <a:cs typeface="Consolas"/>
                <a:sym typeface="Consolas"/>
              </a:rPr>
            </a:br>
            <a:r>
              <a:rPr lang="en-US">
                <a:latin typeface="Consolas"/>
                <a:ea typeface="Consolas"/>
                <a:cs typeface="Consolas"/>
                <a:sym typeface="Consolas"/>
              </a:rPr>
              <a:t>  # with (@cucumis OR @sativus) AND @aqua </a:t>
            </a:r>
            <a:br>
              <a:rPr lang="en-US">
                <a:latin typeface="Consolas"/>
                <a:ea typeface="Consolas"/>
                <a:cs typeface="Consolas"/>
                <a:sym typeface="Consolas"/>
              </a:rPr>
            </a:br>
            <a:r>
              <a:rPr lang="en-US">
                <a:latin typeface="Consolas"/>
                <a:ea typeface="Consolas"/>
                <a:cs typeface="Consolas"/>
                <a:sym typeface="Consolas"/>
              </a:rPr>
              <a:t>end</a:t>
            </a:r>
            <a:endParaRPr>
              <a:latin typeface="Consolas"/>
              <a:ea typeface="Consolas"/>
              <a:cs typeface="Consolas"/>
              <a:sym typeface="Consolas"/>
            </a:endParaRPr>
          </a:p>
          <a:p>
            <a:pPr marL="0" lvl="0" indent="0" algn="l" rtl="0">
              <a:spcBef>
                <a:spcPts val="0"/>
              </a:spcBef>
              <a:spcAft>
                <a:spcPts val="0"/>
              </a:spcAft>
              <a:buNone/>
            </a:pPr>
            <a:endParaRPr/>
          </a:p>
        </p:txBody>
      </p:sp>
      <p:sp>
        <p:nvSpPr>
          <p:cNvPr id="330" name="Google Shape;330;g24553488a2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4553488a2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Tags can also be defined as part of a cucumber.yml file in a project. We do have an example of this file in the atdd-with-puppies project that can be shown to participants.</a:t>
            </a:r>
            <a:endParaRPr/>
          </a:p>
          <a:p>
            <a:pPr marL="0" lvl="0" indent="0" algn="l" rtl="0">
              <a:spcBef>
                <a:spcPts val="0"/>
              </a:spcBef>
              <a:spcAft>
                <a:spcPts val="0"/>
              </a:spcAft>
              <a:buNone/>
            </a:pPr>
            <a:endParaRPr/>
          </a:p>
          <a:p>
            <a:pPr marL="0" lvl="0" indent="0" algn="l" rtl="0">
              <a:spcBef>
                <a:spcPts val="0"/>
              </a:spcBef>
              <a:spcAft>
                <a:spcPts val="0"/>
              </a:spcAft>
              <a:buNone/>
            </a:pPr>
            <a:r>
              <a:rPr lang="en-US"/>
              <a:t>Can also add multiple tags include/exclude to command line call.</a:t>
            </a:r>
            <a:endParaRPr/>
          </a:p>
        </p:txBody>
      </p:sp>
      <p:sp>
        <p:nvSpPr>
          <p:cNvPr id="338" name="Google Shape;338;g24553488a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4553488a2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Rubymine Run/Debug Configuration:  </a:t>
            </a:r>
            <a:r>
              <a:rPr lang="en-US" u="sng">
                <a:solidFill>
                  <a:schemeClr val="hlink"/>
                </a:solidFill>
                <a:hlinkClick r:id="rId3"/>
              </a:rPr>
              <a:t>https://www.jetbrains.com/help/ruby/run-debug-configuration-cucumber.html</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Speaker open up config on Rubymine and walk through creating a Debug configuration with the class.</a:t>
            </a:r>
            <a:endParaRPr/>
          </a:p>
        </p:txBody>
      </p:sp>
      <p:sp>
        <p:nvSpPr>
          <p:cNvPr id="346" name="Google Shape;346;g24553488a2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5efe8b998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g55efe8b99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are releases performed currently?</a:t>
            </a:r>
          </a:p>
          <a:p>
            <a:pPr marL="0" lvl="0" indent="0" algn="l" rtl="0">
              <a:spcBef>
                <a:spcPts val="0"/>
              </a:spcBef>
              <a:spcAft>
                <a:spcPts val="0"/>
              </a:spcAft>
              <a:buNone/>
            </a:pPr>
            <a:r>
              <a:rPr lang="en-US" dirty="0"/>
              <a:t>Value Stream Map - where would the wait be?</a:t>
            </a:r>
          </a:p>
          <a:p>
            <a:pPr marL="0" lvl="0" indent="0" algn="l" rtl="0">
              <a:spcBef>
                <a:spcPts val="0"/>
              </a:spcBef>
              <a:spcAft>
                <a:spcPts val="0"/>
              </a:spcAft>
              <a:buNone/>
            </a:pPr>
            <a:r>
              <a:rPr lang="en-US" dirty="0"/>
              <a:t>What is testing at a higher level?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war stories</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5efe8b998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Tags can also be defined as part of a cucumber.yml file in a project. We do have an example of this file in the atdd-with-puppies project that can be shown to participants.</a:t>
            </a:r>
            <a:endParaRPr/>
          </a:p>
          <a:p>
            <a:pPr marL="0" lvl="0" indent="0" algn="l" rtl="0">
              <a:spcBef>
                <a:spcPts val="0"/>
              </a:spcBef>
              <a:spcAft>
                <a:spcPts val="0"/>
              </a:spcAft>
              <a:buNone/>
            </a:pPr>
            <a:endParaRPr/>
          </a:p>
          <a:p>
            <a:pPr marL="0" lvl="0" indent="0" algn="l" rtl="0">
              <a:spcBef>
                <a:spcPts val="0"/>
              </a:spcBef>
              <a:spcAft>
                <a:spcPts val="0"/>
              </a:spcAft>
              <a:buNone/>
            </a:pPr>
            <a:r>
              <a:rPr lang="en-US"/>
              <a:t>Can also add multiple tags include/exclude to command line call.</a:t>
            </a:r>
            <a:endParaRPr/>
          </a:p>
        </p:txBody>
      </p:sp>
      <p:sp>
        <p:nvSpPr>
          <p:cNvPr id="362" name="Google Shape;362;g55efe8b99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4553488a2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g24553488a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4553488a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4553488a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chemeClr val="dk1"/>
                </a:solidFill>
              </a:rPr>
              <a:t>Presenter goes through the 2nd </a:t>
            </a:r>
            <a:r>
              <a:rPr lang="en-US" sz="1400" dirty="0" err="1">
                <a:solidFill>
                  <a:schemeClr val="dk1"/>
                </a:solidFill>
              </a:rPr>
              <a:t>contact.feature</a:t>
            </a:r>
            <a:r>
              <a:rPr lang="en-US" sz="1400" dirty="0">
                <a:solidFill>
                  <a:schemeClr val="dk1"/>
                </a:solidFill>
              </a:rPr>
              <a:t> scenarios with the class (skip first because it will be refactored into a Background later). Timebox this exercise for 15 minutes.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 data table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Scenario: #2 Submit a message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fill the form in with the following values: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value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Joe Sixpack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joe@sixpack.com</a:t>
            </a:r>
            <a:r>
              <a:rPr lang="en-US" sz="1400" dirty="0">
                <a:solidFill>
                  <a:schemeClr val="dk1"/>
                </a:solidFill>
                <a:latin typeface="Consolas"/>
                <a:ea typeface="Consolas"/>
                <a:cs typeface="Consolas"/>
                <a:sym typeface="Consolas"/>
              </a:rPr>
              <a:t>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I am having trouble adopting a puppy. Please help!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"Thank you for contacting us!"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click on the email icon$/)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browser.link</a:t>
            </a:r>
            <a:r>
              <a:rPr lang="en-US" sz="1400" dirty="0">
                <a:solidFill>
                  <a:schemeClr val="dk1"/>
                </a:solidFill>
                <a:latin typeface="Consolas"/>
                <a:ea typeface="Consolas"/>
                <a:cs typeface="Consolas"/>
                <a:sym typeface="Consolas"/>
              </a:rPr>
              <a:t>(name: "contact").click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4553488a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4553488a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Class goes through 8th adopt_puppies.feature scenario. Presenter is available for questions. Timebox this exercise for 30 minutes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  Scenario: #8 Complete an adoption</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Given I have added a puppy to my litter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When I click on "Complete the Adoption"</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fill the form in with the following values:</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element        | value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order_name     | Joe Sixpack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order_address  | 123 Main St.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order_email    | joe@sixpack.com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order_pay_type | Check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"Place Order"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Then I see "Thank you for adopting a puppy!"</a:t>
            </a: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4553488a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4553488a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reviews solution(s) to scenario 8 of adopt_puppies.feature.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When(/^I fill the form in with the following values:$/) do |table|</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table.hashes.each do |data|</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selector = {id: data['element']}</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value = data['value']</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set_field(selector, value)</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end</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end</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def set_field(selector, value)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@browser.element(selector).wait_until_present</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if @browser.text_field(selector).exists?</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@browser.text_field(selector).set(value)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elsif @browser.textarea(selector).exists?</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@browser.textarea(selector).set(value)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else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@browser.select_list(selector).select_value(value)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end</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end</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sz="14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4553488a2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4553488a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solidFill>
                  <a:schemeClr val="dk1"/>
                </a:solidFill>
              </a:rPr>
              <a:t>Presenter goes through the 3rd contact.feature scenarios with the class. Timebox this exercise for 15 minutes.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Scenario requires an outline to plug entries into a form.</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  </a:t>
            </a:r>
            <a:r>
              <a:rPr lang="en-US" sz="1400">
                <a:solidFill>
                  <a:schemeClr val="dk1"/>
                </a:solidFill>
                <a:latin typeface="Consolas"/>
                <a:ea typeface="Consolas"/>
                <a:cs typeface="Consolas"/>
                <a:sym typeface="Consolas"/>
              </a:rPr>
              <a:t>Scenario Outline: #3 All fields are required to send a message to the agency</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Given I am on the home page</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When I click on the email icon</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the contact form is completely filled in</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But I blank out "&lt;element&gt;"</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I click on "Send"</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Then I see "&lt;error&gt;"</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Examples:</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element               | error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contact_message_name  | Name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contact_message_email | Email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contact_message_body  | Body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POSSIBLE SOLUTION: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When(/^the contact form is completely filled in$/) do</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steps %Q{</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And I fill the form in with the following values:</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element               | value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contact_message_name  | Name can't be blank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contact_message_email | Email can't be blank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contact_message_body  | Body can't be blank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end</a:t>
            </a:r>
            <a:br>
              <a:rPr lang="en-US" sz="1400">
                <a:solidFill>
                  <a:schemeClr val="dk1"/>
                </a:solidFill>
                <a:latin typeface="Consolas"/>
                <a:ea typeface="Consolas"/>
                <a:cs typeface="Consolas"/>
                <a:sym typeface="Consolas"/>
              </a:rPr>
            </a:b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When(/^I blank out "(.*)"$/) do |element|</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set_field({id:element},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end</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4857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4553488a2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4553488a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Class goes through 9th adopt_puppies.feature scenario. Presenter is available for questions. Timebox this exercise for 30 minutes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   Scenario Outline: #9 All fields are required to complete an adoption</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Given I have added a puppy to my litter</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When I click on "Complete the Adoption"</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And the order form is completely filled in</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But I blank out "&lt;element&gt;"</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And I click on "Place Order"</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Then I see "&lt;error&gt;"</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Examples:</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 element        | error                   |</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 order_name     | Name can't be blank     |</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 order_address  | Address can't be blank  |</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 order_email    | Email can't be blank    |</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 order_pay_type | Pay type can't be blank |</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None/>
            </a:pP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4553488a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4553488a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reviews solution(s) to scenario 9 of adopt_puppies.feature.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When(/^the order form is completely filled in$/) do</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steps %Q{</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And I fill the form in with the following values:</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element        | value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order_name     | Joe Sixpack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order_address  | 123 Main St.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order_email    | joe@sixpack.com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order_pay_type | Check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end</a:t>
            </a:r>
            <a:br>
              <a:rPr lang="en-US" sz="1400">
                <a:solidFill>
                  <a:schemeClr val="dk1"/>
                </a:solidFill>
                <a:latin typeface="Consolas"/>
                <a:ea typeface="Consolas"/>
                <a:cs typeface="Consolas"/>
                <a:sym typeface="Consolas"/>
              </a:rPr>
            </a:b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When(/^I leave (.*) blank$/) do |element|</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set_field({id:element},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end</a:t>
            </a:r>
            <a:br>
              <a:rPr lang="en-US">
                <a:solidFill>
                  <a:schemeClr val="dk1"/>
                </a:solidFill>
                <a:latin typeface="Consolas"/>
                <a:ea typeface="Consolas"/>
                <a:cs typeface="Consolas"/>
                <a:sym typeface="Consolas"/>
              </a:rPr>
            </a:b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4553488a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4553488a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solidFill>
                  <a:schemeClr val="dk1"/>
                </a:solidFill>
              </a:rPr>
              <a:t>Presenter goes through the 1st contact.feature scenario with the class, refactoring the first 2 steps into a Background. Timebox this exercise for 15 minutes.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Background runs before every scenario, but after any Before hooks.</a:t>
            </a:r>
            <a:endParaRPr sz="1400">
              <a:solidFill>
                <a:schemeClr val="dk1"/>
              </a:solidFill>
            </a:endParaRPr>
          </a:p>
          <a:p>
            <a:pPr marL="0" lvl="0" indent="0" algn="l" rtl="0">
              <a:spcBef>
                <a:spcPts val="0"/>
              </a:spcBef>
              <a:spcAft>
                <a:spcPts val="0"/>
              </a:spcAft>
              <a:buNone/>
            </a:pP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Remove the @ignore tag from Scenario #1</a:t>
            </a: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Move first 2 steps into a Background</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Background:</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Given I am on the home page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When I tap on the email icon</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Remove those steps from Scenario #1</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Scenario: #1 Get to the contact form</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Then I see the heading "Contact"</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Implement new step definition in Scenario #1</a:t>
            </a: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Remove the same 2 steps from Scenarios #2 &amp; #3</a:t>
            </a: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Rerun all scenarios in the feature file to show how this all works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Scenario: #2 Submit a message</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Given I am on the home page</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When I click on the email icon</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I fill the form in with the following values:</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element               | value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contact_message_name  | Joe Sixpack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contact_message_email | joe@sixpack.com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contact_message_body  | I am having trouble adopting a puppy. Please help!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I click on "Send"</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Then I see "Thank you for contacting us!"</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Scenario Outline: #3 All fields are required to send a message to the agency</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Given I am on the home page</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When I click on the email icon</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the contact form is completely filled in</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But I blank out "&lt;element&gt;"</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I click on "Send"</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Then I see "&lt;error&gt;"</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Examples:</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element               | error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contact_message_name  | Name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contact_message_email | Email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contact_message_body  | Body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4553488a2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4553488a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Class goes through 1st discussion_board.feature scenario. Presenter is available for questions.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Participants have to implement the </a:t>
            </a:r>
            <a:r>
              <a:rPr lang="en-US" sz="1400" b="1">
                <a:solidFill>
                  <a:schemeClr val="dk1"/>
                </a:solidFill>
              </a:rPr>
              <a:t>Then I see the heading "Message Boards"</a:t>
            </a:r>
            <a:r>
              <a:rPr lang="en-US" sz="1400">
                <a:solidFill>
                  <a:schemeClr val="dk1"/>
                </a:solidFill>
              </a:rPr>
              <a:t> step</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  Background:</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Given I am on the home page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"Message Boards"</a:t>
            </a: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  Scenario: #1 Can access the Message Boards</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Then I see the heading "Message Boards"</a:t>
            </a: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reviews solution(s) to </a:t>
            </a:r>
            <a:r>
              <a:rPr lang="en-US" sz="1400">
                <a:solidFill>
                  <a:schemeClr val="dk1"/>
                </a:solidFill>
              </a:rPr>
              <a:t>1st discussion_board.feature scenario</a:t>
            </a:r>
            <a:r>
              <a:rPr lang="en-US" sz="1400"/>
              <a:t>.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Then(/^I see the heading "([^"]*)"$/) do |text|</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expect(@browser.div(id: 'content').h2().text.include?(text)).to be true</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end</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br>
              <a:rPr lang="en-US" sz="1400">
                <a:solidFill>
                  <a:schemeClr val="dk1"/>
                </a:solidFill>
                <a:latin typeface="Consolas"/>
                <a:ea typeface="Consolas"/>
                <a:cs typeface="Consolas"/>
                <a:sym typeface="Consolas"/>
              </a:rPr>
            </a:br>
            <a:br>
              <a:rPr lang="en-US">
                <a:solidFill>
                  <a:schemeClr val="dk1"/>
                </a:solidFill>
                <a:latin typeface="Consolas"/>
                <a:ea typeface="Consolas"/>
                <a:cs typeface="Consolas"/>
                <a:sym typeface="Consolas"/>
              </a:rPr>
            </a:b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4553488a2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g24553488a2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4553488a2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g24553488a2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4553488a2_0_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g24553488a2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Right to left perspective</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ATDD is the consistent delivery of solutions that our customers love that fit the needs of the business</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Unicorns</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4553488a2_0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g24553488a2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4553488a2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PORO = Plain Old Ruby Object</a:t>
            </a:r>
            <a:endParaRPr/>
          </a:p>
          <a:p>
            <a:pPr marL="0" lvl="0" indent="0" algn="l" rtl="0">
              <a:spcBef>
                <a:spcPts val="0"/>
              </a:spcBef>
              <a:spcAft>
                <a:spcPts val="0"/>
              </a:spcAft>
              <a:buNone/>
            </a:pPr>
            <a:r>
              <a:rPr lang="en-US"/>
              <a:t>page-object uses Watir powered by Selenium and web-driver</a:t>
            </a:r>
            <a:endParaRPr/>
          </a:p>
          <a:p>
            <a:pPr marL="0" lvl="0" indent="0" algn="l" rtl="0">
              <a:spcBef>
                <a:spcPts val="0"/>
              </a:spcBef>
              <a:spcAft>
                <a:spcPts val="0"/>
              </a:spcAft>
              <a:buNone/>
            </a:pPr>
            <a:r>
              <a:rPr lang="en-US"/>
              <a:t>site_prism uses Capybara which also uses Selenium and web-driver</a:t>
            </a:r>
            <a:endParaRPr/>
          </a:p>
          <a:p>
            <a:pPr marL="0" lvl="0" indent="0" algn="l" rtl="0">
              <a:spcBef>
                <a:spcPts val="0"/>
              </a:spcBef>
              <a:spcAft>
                <a:spcPts val="0"/>
              </a:spcAft>
              <a:buNone/>
            </a:pPr>
            <a:endParaRPr/>
          </a:p>
        </p:txBody>
      </p:sp>
      <p:sp>
        <p:nvSpPr>
          <p:cNvPr id="517" name="Google Shape;517;g24553488a2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4553488a2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4553488a2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a:solidFill>
                  <a:schemeClr val="dk1"/>
                </a:solidFill>
              </a:rPr>
              <a:t>Presenter goes through creating a PageObject class(es) with the class. Timebox this exercise for 30 minutes.</a:t>
            </a:r>
            <a:endParaRPr sz="1400">
              <a:solidFill>
                <a:schemeClr val="dk1"/>
              </a:solidFill>
            </a:endParaRPr>
          </a:p>
          <a:p>
            <a:pPr marL="0" lvl="0" indent="0" algn="l" rtl="0">
              <a:spcBef>
                <a:spcPts val="0"/>
              </a:spcBef>
              <a:spcAft>
                <a:spcPts val="0"/>
              </a:spcAft>
              <a:buNone/>
            </a:pPr>
            <a:endParaRPr sz="1400"/>
          </a:p>
          <a:p>
            <a:pPr marL="0" lvl="0" indent="0" algn="l" rtl="0">
              <a:spcBef>
                <a:spcPts val="0"/>
              </a:spcBef>
              <a:spcAft>
                <a:spcPts val="0"/>
              </a:spcAft>
              <a:buNone/>
            </a:pPr>
            <a:r>
              <a:rPr lang="en-US" sz="1400">
                <a:solidFill>
                  <a:schemeClr val="dk1"/>
                </a:solidFill>
              </a:rPr>
              <a:t>If time allows, refactor some steps from adopt_puppies.feature to use the new PageObject class.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Put the classes into a </a:t>
            </a:r>
            <a:r>
              <a:rPr lang="en-US" sz="1400" b="1">
                <a:solidFill>
                  <a:schemeClr val="dk1"/>
                </a:solidFill>
              </a:rPr>
              <a:t>pages/</a:t>
            </a:r>
            <a:r>
              <a:rPr lang="en-US" sz="1400">
                <a:solidFill>
                  <a:schemeClr val="dk1"/>
                </a:solidFill>
              </a:rPr>
              <a:t> subdirectory in </a:t>
            </a:r>
            <a:r>
              <a:rPr lang="en-US" sz="1400" b="1">
                <a:solidFill>
                  <a:schemeClr val="dk1"/>
                </a:solidFill>
              </a:rPr>
              <a:t>features/</a:t>
            </a:r>
            <a:r>
              <a:rPr lang="en-US" sz="1400">
                <a:solidFill>
                  <a:schemeClr val="dk1"/>
                </a:solidFill>
              </a:rPr>
              <a:t>.</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b="1">
                <a:solidFill>
                  <a:schemeClr val="dk1"/>
                </a:solidFill>
              </a:rPr>
              <a:t>POSSIBLE RUBY CLASS SOLUTION:</a:t>
            </a:r>
            <a:endParaRPr sz="1400" b="1">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module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to_go_contact</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"contact").click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go_to_adopt_a_puppy</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"adopt-a-puppy").click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go_to_my_litter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"my-litter").click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go_to_learning</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"learn").click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go_to_shelters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"animal-shelters").click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go_to_classifieds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"classifieds").click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go_to_discussions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"message-boards").click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go_to_news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"pet-news").click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require_relative ‘puppies_menu’</a:t>
            </a:r>
            <a:endParaRPr sz="12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class AgencyPage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include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initialize(browser)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 = 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view_puppy(name)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puppies = @browser.divs(class: 'puppy_list')</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puppies.img(alt: name).parent.parent.divs.last.button.click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require_relative ‘puppies_menu’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class PuppyPage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include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initialize(browser)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 = 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adopt_puppy</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'Adopt Me!')[0]</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return_to_puppy_list</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'Return to List')[0]</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require_relative ‘puppies_menu’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require ‘activesupport’</a:t>
            </a:r>
            <a:endParaRPr sz="12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class MyLitterPage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include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initialize(browser)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 = 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complete_the_adoption</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'Complete the Adoption')[0].click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adopt_another_puppy</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'Adopt Another Puppy')[0].click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change_your_mind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'Change Your Mind')[0].click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puppy_names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@browser.tables.collect { |div| div.id.sub('puppy-', '').titleize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select_additional_product(name)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accessories = {"Collar &amp; Leash"=&gt; "collar", "Chew Toy" =&gt; "toy", "Travel Carrier" =&gt; "carrier", "First Vet Visit" =&gt; "vet"}</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raise "Product/Service not found" unless accessories.has_key?(name)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@browser.checkbox(id: accessories[name]).set(true)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b="1">
                <a:solidFill>
                  <a:schemeClr val="dk1"/>
                </a:solidFill>
              </a:rPr>
              <a:t>POSSIBLE SCENARIO STEP DEFINITION SOLUTION: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Given(/^I am on the home page$/)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@browser.goto 'http://localhost:3000/'</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When(/^I click on the puppy "([^"]*)"$/) do |puppy_name|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page = AgencyPage.new(@browser)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page.view_puppy(puppy_name)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Then(/^I see "([^"]*)"$/) do |expected_text|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expect(@browser.html.include? expected_text).to be true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When(/^I click on "([^"]*)"$/) do |caption|</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element = @browser.links(text: caption)[0]</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element = @browser.buttons(text: caption)[0] unless element.exist?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element.click</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Then(/^I see the home page$/)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expect(@browser.url).to eq 'http://localhost:3000/'</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Then(/^I see the puppy "([^"]*)" is in my litter$/) do |name|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page = MyLitter.new(@browser)</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expect(page.puppy_names.include?(name)).to be true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Given(/^I have added a puppy to my litter$/)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 'I am on the home page'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 'I click on the I click on the puppy "Brooke”'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 'I click on "Adopt Me!"'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When(/^I add a "([^"]*)" to my order$/) do |accessory|</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page = MyLitter.new(@browser)</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page.select_additional_product(accessory)</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def set_field(selector, value)</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if @browser.text_field(selector).exists?</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@browser.text_field(selector).set(value)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elsif @browser.textarea(selector).exists?</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@browser.textarea(selector).set(value)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else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@browser.select_list(selector).select_value(value)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end</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And(/^I fill the form in with the following values:$/) do |table|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table.hashes.each do |data|</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selector = {id: data['element']}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value = data['value']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set_field(selector, 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end</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And(/^the order form is completely filled in$/)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steps %Q{</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And I fill the form in with the following values:</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element        | value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order_name     | Joe Sixpack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order_address  | 123 Main St.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order_email    | joe@sixpack.com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order_pay_type | Check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And(/^I leave (.*) blank$/) do |element|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set_field({id:element},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When(/^I click on the email icon$/)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@browser.link(name: "Contact").click</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4553488a2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4553488a2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Class developers their own PageObjects to support the site in the adopt_puppies.feature. Presenter is available for questions. Timebox this exercise for 30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Participants don’t have to complete any conversions, it is mostly for them to try themselves, ask questions, and get some more hands-on with the pattern.</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4553488a2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4553488a2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reviews solution(s) to </a:t>
            </a:r>
            <a:r>
              <a:rPr lang="en-US" sz="1400">
                <a:solidFill>
                  <a:schemeClr val="dk1"/>
                </a:solidFill>
              </a:rPr>
              <a:t>PageObjects to support the site in the adopt_puppies.feature</a:t>
            </a:r>
            <a:r>
              <a:rPr lang="en-US" sz="1400"/>
              <a:t>.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b="1">
                <a:solidFill>
                  <a:schemeClr val="dk1"/>
                </a:solidFill>
              </a:rPr>
              <a:t>POSSIBLE RUBY CLASS SOLUTION:</a:t>
            </a:r>
            <a:endParaRPr sz="1400" b="1">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module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to_go_contact</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"contact").click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go_to_adopt_a_puppy</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"adopt-a-puppy").click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go_to_my_litter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"my-litter").click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go_to_learning</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"learn").click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go_to_shelters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"animal-shelters").click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go_to_classifieds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"classifieds").click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go_to_discussions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"message-boards").click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go_to_news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"pet-news").click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class AgencyPage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include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initialize(browser)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 = 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view_puppy(name)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puppies = @browser.divs(class: 'puppy_list')</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puppies.img(alt: name).parent.parent.divs.last.button.click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class PuppyPage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include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initialize(browser)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 = 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adopt_puppy</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'Adopt Me!')[0]</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return_to_puppy_list</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'Return to List')[0]</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class MyLitterPage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include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initialize(browser)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 = 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complete_the_adoption</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'Complete the Adoption')[0].click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adopt_another_puppy</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'Adopt Another Puppy')[0].click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change_your_mind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'Change Your Mind')[0].click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puppy_names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@browser.tables.collect { |div| div.id.sub('puppy-', '').titleize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select_additional_product(name)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accessories = {"Collar &amp; Leash"=&gt; "collar", "Chew Toy" =&gt; "toy", "Travel Carrier" =&gt; "carrier", "First Vet Visit" =&gt; "vet"}</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raise "Product/Service not found" unless accessories.has_key?(name)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@browser.checkbox(id: accessories[name]).set(true)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b="1">
                <a:solidFill>
                  <a:schemeClr val="dk1"/>
                </a:solidFill>
              </a:rPr>
              <a:t>POSSIBLE SCENARIO STEP DEFINITION SOLUTION: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Given(/^I am on the home page$/)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@browser.goto 'http://localhost:3000/'</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When(/^I click on the puppy "([^"]*)"$/) do |puppy_name|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page = AgencyPage.new(@browser)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page.view_puppy(puppy_name)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Then(/^I see "([^"]*)"$/) do |expected_text|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expect(@browser.html.include? expected_text).to be true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When(/^I click on "([^"]*)"$/) do |caption|</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element = @browser.links(text: caption)[0]</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element = @browser.buttons(text: caption)[0] unless element.exist?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element.click</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Then(/^I see the home page$/)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expect(@browser.url).to eq 'http://localhost:3000/'</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Then(/^I see the puppy "([^"]*)" is in my litter$/) do |name|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page = MyLitter.new(@browser)</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expect(page.puppy_names.include?(name)).to be true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Given(/^I have added a puppy to my litter$/)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 'I am on the home page'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 'I click on the I click on the puppy "Brooke”'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 'I click on "Adopt Me!"'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When(/^I add a "([^"]*)" to my order$/) do |accessory|</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page = MyLitter.new(@browser)</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page.select_additional_product(accessory)</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def set_field(selector, value)</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if @browser.text_field(selector).exists?</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@browser.text_field(selector).set(value)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elsif @browser.textarea(selector).exists?</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@browser.textarea(selector).set(value)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else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@browser.select_list(selector).select_value(value)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end</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And(/^I fill the form in with the following values:$/) do |table|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table.hashes.each do |data|</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selector = {id: data['element']}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value = data['value']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set_field(selector, 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end</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And(/^the order form is completely filled in$/)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steps %Q{</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And I fill the form in with the following values:</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element        | value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order_name     | Joe Sixpack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order_address  | 123 Main St.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order_email    | joe@sixpack.com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order_pay_type | Check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And(/^I leave (.*) blank$/) do |element|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set_field({id:element},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When(/^I click on the email icon$/)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@browser.link(name: "Contact").click</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400"/>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rgbClr val="000000"/>
              </a:buClr>
              <a:buSzPts val="1100"/>
              <a:buFont typeface="Arial"/>
              <a:buNone/>
            </a:pPr>
            <a:endParaRPr sz="14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4553488a2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4553488a2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4553488a2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g24553488a2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4553488a2_0_3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g24553488a2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efe8b998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55efe8b99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4553488a2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4553488a2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Acceptance Test Driven Development (ATDD) involves team members with different perspectives (customer, development, testing) collaborating to write acceptance tests in advance of implementing the corresponding functionality.</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Despite the focus of this class, ATDD is much bigger and it’s major value prop is about the collaboration and definition of acceptance criteria with the automation being an added benefit.</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Flow of ATDD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Discuss the highest priority story with Business, Design, Development and other stakeholder representation. (This is often referred as a 3 amigos meeting)</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Out of this conversation the team will produce acceptance criteria in a simple, English like format called Gherkin (more on this later)</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might also realize that this story is too big and needs to be split into multiple cards.</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(most of the time developers and </a:t>
            </a:r>
            <a:r>
              <a:rPr lang="en-US" sz="1000" dirty="0" err="1">
                <a:solidFill>
                  <a:srgbClr val="3F3F3F"/>
                </a:solidFill>
                <a:latin typeface="Helvetica Neue"/>
                <a:ea typeface="Helvetica Neue"/>
                <a:cs typeface="Helvetica Neue"/>
                <a:sym typeface="Helvetica Neue"/>
              </a:rPr>
              <a:t>qa</a:t>
            </a:r>
            <a:r>
              <a:rPr lang="en-US" sz="1000" dirty="0">
                <a:solidFill>
                  <a:srgbClr val="3F3F3F"/>
                </a:solidFill>
                <a:latin typeface="Helvetica Neue"/>
                <a:ea typeface="Helvetica Neue"/>
                <a:cs typeface="Helvetica Neue"/>
                <a:sym typeface="Helvetica Neue"/>
              </a:rPr>
              <a:t> engineers) will take the Gherkin and then begin automating the tests and building the feature to satisfy the the acceptance test and unit tests (assuming TDD practices are being followed)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Once the team has satisfied all of the scenarios and steps outlined in the 3 amigos meeting (step 1), they will deliver the feature and do a show and tell.</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Assuming the entire team, including the PO agrees that all acceptance criteria has been satisfied, the team pulls a new story and starts the cycle again.</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Gherkin is used as a communication tool that leverages simple language and steps to ensure all team members are talking about the same thing and have the same understanding of the definition of done.</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6283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4553488a2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4553488a2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a:solidFill>
                  <a:schemeClr val="dk1"/>
                </a:solidFill>
              </a:rPr>
              <a:t>Presenter goes through the 2nd discussion_board.feature scenario with the class. Timebox this exercise for 15 minutes.</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r>
              <a:rPr lang="en-US" sz="1400">
                <a:solidFill>
                  <a:schemeClr val="dk1"/>
                </a:solidFill>
              </a:rPr>
              <a:t>The Discussion Board contains a form for new post that is dynamically injected into the DOM.</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r>
              <a:rPr lang="en-US" sz="1400">
                <a:latin typeface="Consolas"/>
                <a:ea typeface="Consolas"/>
                <a:cs typeface="Consolas"/>
                <a:sym typeface="Consolas"/>
              </a:rPr>
              <a:t>  @data_purge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Scenario: #2 Create a new topic thread</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When I click on "Post a Message"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fill the form in with the following values:</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element                  | value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discussion_post_nickname | goldeneye1942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discussion_post_body     | Goldens are the best!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"Post"</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Then I see a post with the message "Goldens are the best!"</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Then(/^I see the heading "([^"]*)"$/) do |text|</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expect(</a:t>
            </a:r>
            <a:r>
              <a:rPr lang="en-US" sz="1400">
                <a:solidFill>
                  <a:schemeClr val="dk1"/>
                </a:solidFill>
                <a:latin typeface="Consolas"/>
                <a:ea typeface="Consolas"/>
                <a:cs typeface="Consolas"/>
                <a:sym typeface="Consolas"/>
              </a:rPr>
              <a:t>@browser.h2(text: </a:t>
            </a:r>
            <a:r>
              <a:rPr lang="en-US" sz="1400">
                <a:latin typeface="Consolas"/>
                <a:ea typeface="Consolas"/>
                <a:cs typeface="Consolas"/>
                <a:sym typeface="Consolas"/>
              </a:rPr>
              <a:t>text).exist?).to be true</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end</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Then(/^I see a post with the message "([^"]*)"$/) do |expected_message|</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@browser.h2(text: 'Message Boards').wait_until_present</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sleep(1)</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messages = @browser.divs(class: 'message-content').collect do |element|</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element.div.html</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end</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expect(messages.any? { |s| s.include?(expected_message) }).to be true</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end</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None/>
            </a:pPr>
            <a:endParaRPr sz="14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4553488a2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4553488a2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solidFill>
                  <a:schemeClr val="dk1"/>
                </a:solidFill>
              </a:rPr>
              <a:t>Class goes through 3rd discussion_board.feature scenario. Presenter is available for questions. Timebox this exercise for 15 minutes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4553488a2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4553488a2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goes over the AJAX test scenario that the class. </a:t>
            </a:r>
            <a:r>
              <a:rPr lang="en-US" sz="1400">
                <a:solidFill>
                  <a:schemeClr val="dk1"/>
                </a:solidFill>
              </a:rPr>
              <a:t>Timebox this exercise for 15 minutes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POSSIBLE SOLUTION: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Then(/^I see the heading "([^"]*)"$/) do |text|</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expect(@browser.div(id: 'content').h2().text.include?(text)).to be true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end</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Then(/^I see a post with the message "([^"]*)"$/) do |expected_message|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@browser.h2(text: 'Message Boards').wait_until_present</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sleep(1)</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messages = @browser.divs(class: 'message-content').collect do |element|</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element.div.html</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end</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expect(messages.any? { |s| s.include?(expected_message) }).to be true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end</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Given(/^I have an existing thread$/) do</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steps %Q{</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When I click on "Post a Message"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And I fill the form in with the following values:</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 element                  | value                 |</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 discussion_post_nickname | goldeneye1942         |</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 discussion_post_body     | Goldens are the best! |</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And I click on "Post"</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Then I see a post with the message "Goldens are the best!"</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end</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4553488a2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PORO = Plain Old Ruby Object</a:t>
            </a:r>
            <a:endParaRPr/>
          </a:p>
        </p:txBody>
      </p:sp>
      <p:sp>
        <p:nvSpPr>
          <p:cNvPr id="605" name="Google Shape;605;g24553488a2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4553488a2_0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g24553488a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15 minutes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Given / When / Then</a:t>
            </a:r>
          </a:p>
          <a:p>
            <a:r>
              <a:rPr lang="en-US" sz="1100" b="0" i="0" u="none" strike="noStrike" cap="none" dirty="0">
                <a:solidFill>
                  <a:srgbClr val="000000"/>
                </a:solidFill>
                <a:effectLst/>
                <a:latin typeface="Arial"/>
                <a:ea typeface="Arial"/>
                <a:cs typeface="Arial"/>
                <a:sym typeface="Arial"/>
              </a:rPr>
              <a:t>Given – These steps are used to set up the initial state before you do your test</a:t>
            </a:r>
          </a:p>
          <a:p>
            <a:r>
              <a:rPr lang="en-US" sz="1100" b="0" i="0" u="none" strike="noStrike" cap="none" dirty="0">
                <a:solidFill>
                  <a:srgbClr val="000000"/>
                </a:solidFill>
                <a:effectLst/>
                <a:latin typeface="Arial"/>
                <a:ea typeface="Arial"/>
                <a:cs typeface="Arial"/>
                <a:sym typeface="Arial"/>
              </a:rPr>
              <a:t>When – These steps are the actual test that is to be executed</a:t>
            </a:r>
          </a:p>
          <a:p>
            <a:r>
              <a:rPr lang="en-US" sz="1100" b="0" i="0" u="none" strike="noStrike" cap="none" dirty="0">
                <a:solidFill>
                  <a:srgbClr val="000000"/>
                </a:solidFill>
                <a:effectLst/>
                <a:latin typeface="Arial"/>
                <a:ea typeface="Arial"/>
                <a:cs typeface="Arial"/>
                <a:sym typeface="Arial"/>
              </a:rPr>
              <a:t>Then – These steps are used to assert on the outcome of the test</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Arrange / Act / Do</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Make a peanut butter jelly?</a:t>
            </a:r>
          </a:p>
          <a:p>
            <a:pPr marL="0" lvl="0" indent="0" algn="l" rtl="0">
              <a:spcBef>
                <a:spcPts val="0"/>
              </a:spcBef>
              <a:spcAft>
                <a:spcPts val="0"/>
              </a:spcAft>
              <a:buNone/>
            </a:pPr>
            <a:r>
              <a:rPr lang="en-US" sz="1400" dirty="0"/>
              <a:t>Describe part of the product you are working on?</a:t>
            </a:r>
          </a:p>
          <a:p>
            <a:pPr marL="0" lvl="0" indent="0" algn="l" rtl="0">
              <a:spcBef>
                <a:spcPts val="0"/>
              </a:spcBef>
              <a:spcAft>
                <a:spcPts val="0"/>
              </a:spcAft>
              <a:buNone/>
            </a:pPr>
            <a:endParaRPr lang="en-US" sz="1400"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Walk before you run.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can we get started?</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
          <p:cNvSpPr/>
          <p:nvPr/>
        </p:nvSpPr>
        <p:spPr>
          <a:xfrm>
            <a:off x="-20325" y="-29250"/>
            <a:ext cx="9144000" cy="51729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4" name="Google Shape;14;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32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5" name="Google Shape;15;p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6" name="Google Shape;16;p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7" name="Google Shape;17;p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FFFFFF"/>
                </a:solidFill>
                <a:latin typeface="Calibri"/>
                <a:ea typeface="Calibri"/>
                <a:cs typeface="Calibri"/>
                <a:sym typeface="Calibri"/>
              </a:defRPr>
            </a:lvl1pPr>
            <a:lvl2pPr marL="0" marR="0" lvl="1" indent="0" rtl="0">
              <a:spcBef>
                <a:spcPts val="0"/>
              </a:spcBef>
              <a:buNone/>
              <a:defRPr sz="1200" b="0" i="0" u="none" strike="noStrike" cap="none">
                <a:solidFill>
                  <a:srgbClr val="FFFFFF"/>
                </a:solidFill>
                <a:latin typeface="Calibri"/>
                <a:ea typeface="Calibri"/>
                <a:cs typeface="Calibri"/>
                <a:sym typeface="Calibri"/>
              </a:defRPr>
            </a:lvl2pPr>
            <a:lvl3pPr marL="0" marR="0" lvl="2" indent="0" rtl="0">
              <a:spcBef>
                <a:spcPts val="0"/>
              </a:spcBef>
              <a:buNone/>
              <a:defRPr sz="1200" b="0" i="0" u="none" strike="noStrike" cap="none">
                <a:solidFill>
                  <a:srgbClr val="FFFFFF"/>
                </a:solidFill>
                <a:latin typeface="Calibri"/>
                <a:ea typeface="Calibri"/>
                <a:cs typeface="Calibri"/>
                <a:sym typeface="Calibri"/>
              </a:defRPr>
            </a:lvl3pPr>
            <a:lvl4pPr marL="0" marR="0" lvl="3" indent="0" rtl="0">
              <a:spcBef>
                <a:spcPts val="0"/>
              </a:spcBef>
              <a:buNone/>
              <a:defRPr sz="1200" b="0" i="0" u="none" strike="noStrike" cap="none">
                <a:solidFill>
                  <a:srgbClr val="FFFFFF"/>
                </a:solidFill>
                <a:latin typeface="Calibri"/>
                <a:ea typeface="Calibri"/>
                <a:cs typeface="Calibri"/>
                <a:sym typeface="Calibri"/>
              </a:defRPr>
            </a:lvl4pPr>
            <a:lvl5pPr marL="0" marR="0" lvl="4" indent="0" rtl="0">
              <a:spcBef>
                <a:spcPts val="0"/>
              </a:spcBef>
              <a:buNone/>
              <a:defRPr sz="1200" b="0" i="0" u="none" strike="noStrike" cap="none">
                <a:solidFill>
                  <a:srgbClr val="FFFFFF"/>
                </a:solidFill>
                <a:latin typeface="Calibri"/>
                <a:ea typeface="Calibri"/>
                <a:cs typeface="Calibri"/>
                <a:sym typeface="Calibri"/>
              </a:defRPr>
            </a:lvl5pPr>
            <a:lvl6pPr marL="0" marR="0" lvl="5" indent="0" rtl="0">
              <a:spcBef>
                <a:spcPts val="0"/>
              </a:spcBef>
              <a:buNone/>
              <a:defRPr sz="1200" b="0" i="0" u="none" strike="noStrike" cap="none">
                <a:solidFill>
                  <a:srgbClr val="FFFFFF"/>
                </a:solidFill>
                <a:latin typeface="Calibri"/>
                <a:ea typeface="Calibri"/>
                <a:cs typeface="Calibri"/>
                <a:sym typeface="Calibri"/>
              </a:defRPr>
            </a:lvl6pPr>
            <a:lvl7pPr marL="0" marR="0" lvl="6" indent="0" rtl="0">
              <a:spcBef>
                <a:spcPts val="0"/>
              </a:spcBef>
              <a:buNone/>
              <a:defRPr sz="1200" b="0" i="0" u="none" strike="noStrike" cap="none">
                <a:solidFill>
                  <a:srgbClr val="FFFFFF"/>
                </a:solidFill>
                <a:latin typeface="Calibri"/>
                <a:ea typeface="Calibri"/>
                <a:cs typeface="Calibri"/>
                <a:sym typeface="Calibri"/>
              </a:defRPr>
            </a:lvl7pPr>
            <a:lvl8pPr marL="0" marR="0" lvl="7" indent="0" rtl="0">
              <a:spcBef>
                <a:spcPts val="0"/>
              </a:spcBef>
              <a:buNone/>
              <a:defRPr sz="1200" b="0" i="0" u="none" strike="noStrike" cap="none">
                <a:solidFill>
                  <a:srgbClr val="FFFFFF"/>
                </a:solidFill>
                <a:latin typeface="Calibri"/>
                <a:ea typeface="Calibri"/>
                <a:cs typeface="Calibri"/>
                <a:sym typeface="Calibri"/>
              </a:defRPr>
            </a:lvl8pPr>
            <a:lvl9pPr marL="0" marR="0" lvl="8" indent="0" rtl="0">
              <a:spcBef>
                <a:spcPts val="0"/>
              </a:spcBef>
              <a:buNone/>
              <a:defRPr sz="1200" b="0" i="0" u="none" strike="noStrike" cap="none">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9" name="Google Shape;69;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rot="5400000">
            <a:off x="6012656" y="771525"/>
            <a:ext cx="3290888" cy="20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5" name="Google Shape;75;p12"/>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434343"/>
              </a:buClr>
              <a:buSzPts val="1400"/>
              <a:buFont typeface="Oswald"/>
              <a:buNone/>
              <a:defRPr sz="44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0" name="Google Shape;20;p3"/>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rgbClr val="434343"/>
              </a:buClr>
              <a:buSzPts val="3200"/>
              <a:buFont typeface="Arial"/>
              <a:buChar char="•"/>
              <a:defRPr sz="3200" b="0" i="0" u="none" strike="noStrike" cap="none">
                <a:solidFill>
                  <a:srgbClr val="434343"/>
                </a:solidFill>
                <a:latin typeface="Calibri"/>
                <a:ea typeface="Calibri"/>
                <a:cs typeface="Calibri"/>
                <a:sym typeface="Calibri"/>
              </a:defRPr>
            </a:lvl1pPr>
            <a:lvl2pPr marL="914400" marR="0" lvl="1" indent="-406400" algn="l" rtl="0">
              <a:spcBef>
                <a:spcPts val="560"/>
              </a:spcBef>
              <a:spcAft>
                <a:spcPts val="0"/>
              </a:spcAft>
              <a:buClr>
                <a:srgbClr val="434343"/>
              </a:buClr>
              <a:buSzPts val="2800"/>
              <a:buFont typeface="Arial"/>
              <a:buChar char="–"/>
              <a:defRPr sz="2800" b="0" i="0" u="none" strike="noStrike" cap="none">
                <a:solidFill>
                  <a:srgbClr val="434343"/>
                </a:solidFill>
                <a:latin typeface="Calibri"/>
                <a:ea typeface="Calibri"/>
                <a:cs typeface="Calibri"/>
                <a:sym typeface="Calibri"/>
              </a:defRPr>
            </a:lvl2pPr>
            <a:lvl3pPr marL="1371600" marR="0" lvl="2" indent="-381000" algn="l" rtl="0">
              <a:spcBef>
                <a:spcPts val="480"/>
              </a:spcBef>
              <a:spcAft>
                <a:spcPts val="0"/>
              </a:spcAft>
              <a:buClr>
                <a:srgbClr val="434343"/>
              </a:buClr>
              <a:buSzPts val="2400"/>
              <a:buFont typeface="Arial"/>
              <a:buChar char="•"/>
              <a:defRPr sz="2400" b="0" i="0" u="none" strike="noStrike" cap="none">
                <a:solidFill>
                  <a:srgbClr val="434343"/>
                </a:solidFill>
                <a:latin typeface="Calibri"/>
                <a:ea typeface="Calibri"/>
                <a:cs typeface="Calibri"/>
                <a:sym typeface="Calibri"/>
              </a:defRPr>
            </a:lvl3pPr>
            <a:lvl4pPr marL="1828800" marR="0" lvl="3"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4pPr>
            <a:lvl5pPr marL="2286000" marR="0" lvl="4"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5pPr>
            <a:lvl6pPr marL="2743200" marR="0" lvl="5"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6pPr>
            <a:lvl7pPr marL="3200400" marR="0" lvl="6"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7pPr>
            <a:lvl8pPr marL="3657600" marR="0" lvl="7"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8pPr>
            <a:lvl9pPr marL="4114800" marR="0" lvl="8"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9pPr>
          </a:lstStyle>
          <a:p>
            <a:endParaRPr/>
          </a:p>
        </p:txBody>
      </p:sp>
      <p:sp>
        <p:nvSpPr>
          <p:cNvPr id="21" name="Google Shape;21;p3"/>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2313" y="3305176"/>
            <a:ext cx="7772400" cy="1021556"/>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6" name="Google Shape;26;p4"/>
          <p:cNvSpPr txBox="1">
            <a:spLocks noGrp="1"/>
          </p:cNvSpPr>
          <p:nvPr>
            <p:ph type="body" idx="1"/>
          </p:nvPr>
        </p:nvSpPr>
        <p:spPr>
          <a:xfrm>
            <a:off x="722313" y="2180035"/>
            <a:ext cx="7772400" cy="112514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7" name="Google Shape;27;p4"/>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2" name="Google Shape;32;p5"/>
          <p:cNvSpPr txBox="1">
            <a:spLocks noGrp="1"/>
          </p:cNvSpPr>
          <p:nvPr>
            <p:ph type="body" idx="1"/>
          </p:nvPr>
        </p:nvSpPr>
        <p:spPr>
          <a:xfrm>
            <a:off x="457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body" idx="2"/>
          </p:nvPr>
        </p:nvSpPr>
        <p:spPr>
          <a:xfrm>
            <a:off x="4648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Google Shape;39;p6"/>
          <p:cNvSpPr txBox="1">
            <a:spLocks noGrp="1"/>
          </p:cNvSpPr>
          <p:nvPr>
            <p:ph type="body" idx="1"/>
          </p:nvPr>
        </p:nvSpPr>
        <p:spPr>
          <a:xfrm>
            <a:off x="457200" y="1151335"/>
            <a:ext cx="4040188"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3"/>
          </p:nvPr>
        </p:nvSpPr>
        <p:spPr>
          <a:xfrm>
            <a:off x="4645026" y="1151335"/>
            <a:ext cx="4041775"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57200" y="17333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
        <p:nvSpPr>
          <p:cNvPr id="48" name="Google Shape;48;p7"/>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lvl1pPr lvl="0">
              <a:buNone/>
              <a:defRPr sz="1300">
                <a:solidFill>
                  <a:srgbClr val="FFFFFF"/>
                </a:solidFill>
              </a:defRPr>
            </a:lvl1pPr>
            <a:lvl2pPr lvl="1">
              <a:buNone/>
              <a:defRPr sz="1300">
                <a:solidFill>
                  <a:srgbClr val="FFFFFF"/>
                </a:solidFill>
              </a:defRPr>
            </a:lvl2pPr>
            <a:lvl3pPr lvl="2">
              <a:buNone/>
              <a:defRPr sz="1300">
                <a:solidFill>
                  <a:srgbClr val="FFFFFF"/>
                </a:solidFill>
              </a:defRPr>
            </a:lvl3pPr>
            <a:lvl4pPr lvl="3">
              <a:buNone/>
              <a:defRPr sz="1300">
                <a:solidFill>
                  <a:srgbClr val="FFFFFF"/>
                </a:solidFill>
              </a:defRPr>
            </a:lvl4pPr>
            <a:lvl5pPr lvl="4">
              <a:buNone/>
              <a:defRPr sz="1300">
                <a:solidFill>
                  <a:srgbClr val="FFFFFF"/>
                </a:solidFill>
              </a:defRPr>
            </a:lvl5pPr>
            <a:lvl6pPr lvl="5">
              <a:buNone/>
              <a:defRPr sz="1300">
                <a:solidFill>
                  <a:srgbClr val="FFFFFF"/>
                </a:solidFill>
              </a:defRPr>
            </a:lvl6pPr>
            <a:lvl7pPr lvl="6">
              <a:buNone/>
              <a:defRPr sz="1300">
                <a:solidFill>
                  <a:srgbClr val="FFFFFF"/>
                </a:solidFill>
              </a:defRPr>
            </a:lvl7pPr>
            <a:lvl8pPr lvl="7">
              <a:buNone/>
              <a:defRPr sz="1300">
                <a:solidFill>
                  <a:srgbClr val="FFFFFF"/>
                </a:solidFill>
              </a:defRPr>
            </a:lvl8pPr>
            <a:lvl9pPr lvl="8">
              <a:buNone/>
              <a:defRPr sz="13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8"/>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8"/>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57201" y="204787"/>
            <a:ext cx="3008313" cy="871538"/>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5" name="Google Shape;55;p9"/>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9"/>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1792288" y="3600450"/>
            <a:ext cx="5486400" cy="425054"/>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2" name="Google Shape;62;p10"/>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noAutofit/>
          </a:bodyPr>
          <a:lstStyle>
            <a:lvl1pPr marL="0" marR="0" lvl="0" indent="0" algn="l" rtl="0">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3" name="Google Shape;63;p10"/>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4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mailto:joe@sixpack.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7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37.jpg"/></Relationships>
</file>

<file path=ppt/slides/_rels/slide7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14.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
        <p:cNvGrpSpPr/>
        <p:nvPr/>
      </p:nvGrpSpPr>
      <p:grpSpPr>
        <a:xfrm>
          <a:off x="0" y="0"/>
          <a:ext cx="0" cy="0"/>
          <a:chOff x="0" y="0"/>
          <a:chExt cx="0" cy="0"/>
        </a:xfrm>
      </p:grpSpPr>
      <p:grpSp>
        <p:nvGrpSpPr>
          <p:cNvPr id="83" name="Google Shape;83;p13"/>
          <p:cNvGrpSpPr/>
          <p:nvPr/>
        </p:nvGrpSpPr>
        <p:grpSpPr>
          <a:xfrm>
            <a:off x="13" y="3720220"/>
            <a:ext cx="9144000" cy="847800"/>
            <a:chOff x="13" y="3720220"/>
            <a:chExt cx="9144000" cy="847800"/>
          </a:xfrm>
        </p:grpSpPr>
        <p:sp>
          <p:nvSpPr>
            <p:cNvPr id="84" name="Google Shape;84;p13"/>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3" descr="LeanDog-Logo - No-Otis (100px-height).png"/>
            <p:cNvPicPr preferRelativeResize="0"/>
            <p:nvPr/>
          </p:nvPicPr>
          <p:blipFill rotWithShape="1">
            <a:blip r:embed="rId4">
              <a:alphaModFix/>
            </a:blip>
            <a:srcRect/>
            <a:stretch/>
          </p:blipFill>
          <p:spPr>
            <a:xfrm>
              <a:off x="1668951" y="4032168"/>
              <a:ext cx="1030200" cy="290700"/>
            </a:xfrm>
            <a:prstGeom prst="rect">
              <a:avLst/>
            </a:prstGeom>
            <a:noFill/>
            <a:ln>
              <a:noFill/>
            </a:ln>
          </p:spPr>
        </p:pic>
        <p:pic>
          <p:nvPicPr>
            <p:cNvPr id="86" name="Google Shape;86;p13"/>
            <p:cNvPicPr preferRelativeResize="0"/>
            <p:nvPr/>
          </p:nvPicPr>
          <p:blipFill rotWithShape="1">
            <a:blip r:embed="rId5">
              <a:alphaModFix/>
            </a:blip>
            <a:srcRect l="35645" t="33020" r="20915" b="42224"/>
            <a:stretch/>
          </p:blipFill>
          <p:spPr>
            <a:xfrm>
              <a:off x="3658920" y="3907796"/>
              <a:ext cx="3945583" cy="472653"/>
            </a:xfrm>
            <a:prstGeom prst="rect">
              <a:avLst/>
            </a:prstGeom>
            <a:noFill/>
            <a:ln>
              <a:noFill/>
            </a:ln>
          </p:spPr>
        </p:pic>
        <p:pic>
          <p:nvPicPr>
            <p:cNvPr id="87" name="Google Shape;87;p13" descr="Screen Shot 2016-04-21 at 11.36.07 AM.png"/>
            <p:cNvPicPr preferRelativeResize="0"/>
            <p:nvPr/>
          </p:nvPicPr>
          <p:blipFill rotWithShape="1">
            <a:blip r:embed="rId6">
              <a:alphaModFix/>
            </a:blip>
            <a:srcRect/>
            <a:stretch/>
          </p:blipFill>
          <p:spPr>
            <a:xfrm>
              <a:off x="2824850" y="3720220"/>
              <a:ext cx="998100" cy="847800"/>
            </a:xfrm>
            <a:prstGeom prst="rect">
              <a:avLst/>
            </a:prstGeom>
            <a:noFill/>
            <a:ln>
              <a:noFill/>
            </a:ln>
          </p:spPr>
        </p:pic>
      </p:grpSp>
      <p:sp>
        <p:nvSpPr>
          <p:cNvPr id="88" name="Google Shape;88;p13"/>
          <p:cNvSpPr/>
          <p:nvPr/>
        </p:nvSpPr>
        <p:spPr>
          <a:xfrm>
            <a:off x="4572000" y="4525900"/>
            <a:ext cx="4390700" cy="369300"/>
          </a:xfrm>
          <a:prstGeom prst="rect">
            <a:avLst/>
          </a:prstGeom>
          <a:noFill/>
          <a:ln>
            <a:noFill/>
          </a:ln>
        </p:spPr>
        <p:txBody>
          <a:bodyPr spcFirstLastPara="1" wrap="square" lIns="91425" tIns="45700" rIns="91425" bIns="45700" anchor="t" anchorCtr="0">
            <a:noAutofit/>
          </a:bodyPr>
          <a:lstStyle/>
          <a:p>
            <a:pPr lvl="0" algn="r"/>
            <a:r>
              <a:rPr lang="en-US" b="0" i="0" u="none" strike="noStrike" cap="none" dirty="0">
                <a:solidFill>
                  <a:schemeClr val="lt1"/>
                </a:solidFill>
              </a:rPr>
              <a:t>     		 	 </a:t>
            </a:r>
            <a:r>
              <a:rPr lang="en-US" dirty="0">
                <a:solidFill>
                  <a:schemeClr val="lt1"/>
                </a:solidFill>
              </a:rPr>
              <a:t>LEANDOG.COM</a:t>
            </a:r>
            <a:endParaRPr b="0" i="0" u="none" strike="noStrike" cap="none" dirty="0">
              <a:solidFill>
                <a:schemeClr val="lt1"/>
              </a:solidFill>
            </a:endParaRPr>
          </a:p>
        </p:txBody>
      </p:sp>
      <p:sp>
        <p:nvSpPr>
          <p:cNvPr id="89" name="Google Shape;89;p13"/>
          <p:cNvSpPr txBox="1">
            <a:spLocks noGrp="1"/>
          </p:cNvSpPr>
          <p:nvPr>
            <p:ph type="ctrTitle"/>
          </p:nvPr>
        </p:nvSpPr>
        <p:spPr>
          <a:xfrm>
            <a:off x="685800" y="1597819"/>
            <a:ext cx="7772400" cy="11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Dank Mono" pitchFamily="49" charset="77"/>
              </a:rPr>
              <a:t>ATDD</a:t>
            </a:r>
            <a:endParaRPr b="1" dirty="0">
              <a:latin typeface="Dank Mono" pitchFamily="49" charset="77"/>
            </a:endParaRPr>
          </a:p>
        </p:txBody>
      </p:sp>
      <p:sp>
        <p:nvSpPr>
          <p:cNvPr id="90" name="Google Shape;90;p13"/>
          <p:cNvSpPr txBox="1">
            <a:spLocks noGrp="1"/>
          </p:cNvSpPr>
          <p:nvPr>
            <p:ph type="subTitle" idx="1"/>
          </p:nvPr>
        </p:nvSpPr>
        <p:spPr>
          <a:xfrm>
            <a:off x="1371600" y="2434898"/>
            <a:ext cx="6400800" cy="1097852"/>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4200" dirty="0">
                <a:latin typeface="Garamond" panose="02020404030301010803" pitchFamily="18" charset="0"/>
              </a:rPr>
              <a:t>Web Test Automation</a:t>
            </a:r>
            <a:endParaRPr sz="4200" dirty="0">
              <a:latin typeface="Garamond" panose="02020404030301010803" pitchFamily="18" charset="0"/>
            </a:endParaRPr>
          </a:p>
        </p:txBody>
      </p:sp>
      <p:sp>
        <p:nvSpPr>
          <p:cNvPr id="11" name="Google Shape;88;p13">
            <a:extLst>
              <a:ext uri="{FF2B5EF4-FFF2-40B4-BE49-F238E27FC236}">
                <a16:creationId xmlns:a16="http://schemas.microsoft.com/office/drawing/2014/main" id="{702C406D-B962-5B43-A46E-B28332F8659B}"/>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rPr>
              <a:t>DEV3LSOLUTIONS.COM</a:t>
            </a:r>
            <a:endParaRPr b="0" i="0" u="none" strike="noStrike" cap="none"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sp>
        <p:nvSpPr>
          <p:cNvPr id="117" name="Rectangle 11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2008"/>
            <a:ext cx="9144000" cy="2671492"/>
            <a:chOff x="0" y="3296011"/>
            <a:chExt cx="12192000" cy="3561989"/>
          </a:xfrm>
          <a:effectLst>
            <a:outerShdw blurRad="254000" dist="152400" dir="16200000" rotWithShape="0">
              <a:prstClr val="black">
                <a:alpha val="10000"/>
              </a:prstClr>
            </a:outerShdw>
          </a:effectLst>
        </p:grpSpPr>
        <p:grpSp>
          <p:nvGrpSpPr>
            <p:cNvPr id="120" name="Group 11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24" name="Freeform: Shape 12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Shape 12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1" name="Group 12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2" name="Freeform: Shape 12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Shape 12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0" name="Google Shape;110;p16"/>
          <p:cNvSpPr txBox="1">
            <a:spLocks noGrp="1"/>
          </p:cNvSpPr>
          <p:nvPr>
            <p:ph type="title"/>
          </p:nvPr>
        </p:nvSpPr>
        <p:spPr>
          <a:xfrm>
            <a:off x="628649" y="840507"/>
            <a:ext cx="6094880" cy="1731243"/>
          </a:xfrm>
          <a:prstGeom prst="rect">
            <a:avLst/>
          </a:prstGeom>
        </p:spPr>
        <p:txBody>
          <a:bodyPr spcFirstLastPara="1" vert="horz" lIns="91440" tIns="45720" rIns="91440" bIns="45720" rtlCol="0" anchor="b" anchorCtr="0">
            <a:no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WHERE DOES AUTOMATION</a:t>
            </a:r>
          </a:p>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FIT INTO ATDD?</a:t>
            </a:r>
          </a:p>
        </p:txBody>
      </p:sp>
      <p:pic>
        <p:nvPicPr>
          <p:cNvPr id="16" name="Picture 15">
            <a:extLst>
              <a:ext uri="{FF2B5EF4-FFF2-40B4-BE49-F238E27FC236}">
                <a16:creationId xmlns:a16="http://schemas.microsoft.com/office/drawing/2014/main" id="{B779F573-D4B3-4945-BBDB-A3E754B6EC1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useBgFill="1">
        <p:nvSpPr>
          <p:cNvPr id="22541" name="Rectangle 8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10 Cutest Puppy Videos | LoveToKnow">
            <a:extLst>
              <a:ext uri="{FF2B5EF4-FFF2-40B4-BE49-F238E27FC236}">
                <a16:creationId xmlns:a16="http://schemas.microsoft.com/office/drawing/2014/main" id="{788CD86E-942A-7B48-9B1B-6661DCFA11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56"/>
          <a:stretch/>
        </p:blipFill>
        <p:spPr bwMode="auto">
          <a:xfrm>
            <a:off x="1891769" y="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22542" name="Rectangle 8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Google Shape;225;p31"/>
          <p:cNvSpPr txBox="1">
            <a:spLocks noGrp="1"/>
          </p:cNvSpPr>
          <p:nvPr>
            <p:ph type="title"/>
          </p:nvPr>
        </p:nvSpPr>
        <p:spPr>
          <a:xfrm>
            <a:off x="28120" y="200358"/>
            <a:ext cx="3499597" cy="1424934"/>
          </a:xfrm>
          <a:prstGeom prst="rect">
            <a:avLst/>
          </a:prstGeom>
        </p:spPr>
        <p:txBody>
          <a:bodyPr spcFirstLastPara="1" vert="horz" lIns="91440" tIns="45720" rIns="91440" bIns="45720" rtlCol="0" anchor="ctr" anchorCtr="0">
            <a:normAutofit/>
          </a:bodyPr>
          <a:lstStyle/>
          <a:p>
            <a:pPr lvl="0" algn="l">
              <a:lnSpc>
                <a:spcPct val="90000"/>
              </a:lnSpc>
              <a:spcBef>
                <a:spcPct val="0"/>
              </a:spcBef>
              <a:buClr>
                <a:srgbClr val="3F3F3F"/>
              </a:buClr>
            </a:pPr>
            <a:r>
              <a:rPr lang="en-US" sz="3600" dirty="0">
                <a:solidFill>
                  <a:schemeClr val="tx1">
                    <a:lumMod val="85000"/>
                    <a:lumOff val="15000"/>
                  </a:schemeClr>
                </a:solidFill>
              </a:rPr>
              <a:t>WHY USE AUTOMATION?</a:t>
            </a:r>
            <a:endParaRPr lang="en-US" sz="3600" b="0" i="0" u="none" strike="noStrike" kern="1200" cap="none" dirty="0">
              <a:solidFill>
                <a:schemeClr val="tx1"/>
              </a:solidFill>
              <a:latin typeface="Dank Mono" pitchFamily="49" charset="77"/>
              <a:ea typeface="+mj-ea"/>
              <a:cs typeface="+mj-cs"/>
              <a:sym typeface="Oswald"/>
            </a:endParaRPr>
          </a:p>
        </p:txBody>
      </p:sp>
      <p:sp>
        <p:nvSpPr>
          <p:cNvPr id="227" name="Google Shape;227;p31"/>
          <p:cNvSpPr txBox="1"/>
          <p:nvPr/>
        </p:nvSpPr>
        <p:spPr>
          <a:xfrm>
            <a:off x="28120" y="1825650"/>
            <a:ext cx="3373986" cy="2807072"/>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Repeatability / Idempotent</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Computer does the work</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Increases capacity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Reduced feedback and cycle time</a:t>
            </a:r>
          </a:p>
        </p:txBody>
      </p:sp>
      <p:sp>
        <p:nvSpPr>
          <p:cNvPr id="228" name="Google Shape;228;p3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rgbClr val="FFFFFF"/>
                </a:solidFill>
                <a:ea typeface="+mn-ea"/>
                <a:cs typeface="+mn-cs"/>
              </a:rPr>
              <a:pPr algn="r">
                <a:lnSpc>
                  <a:spcPct val="90000"/>
                </a:lnSpc>
                <a:spcAft>
                  <a:spcPts val="600"/>
                </a:spcAft>
                <a:buClrTx/>
                <a:defRPr/>
              </a:pPr>
              <a:t>11</a:t>
            </a:fld>
            <a:endParaRPr lang="en-US" sz="700" kern="1200">
              <a:solidFill>
                <a:srgbClr val="FFFFFF"/>
              </a:solidFill>
              <a:ea typeface="+mn-ea"/>
              <a:cs typeface="+mn-cs"/>
            </a:endParaRPr>
          </a:p>
        </p:txBody>
      </p:sp>
      <p:pic>
        <p:nvPicPr>
          <p:cNvPr id="32" name="Picture 31">
            <a:extLst>
              <a:ext uri="{FF2B5EF4-FFF2-40B4-BE49-F238E27FC236}">
                <a16:creationId xmlns:a16="http://schemas.microsoft.com/office/drawing/2014/main" id="{2393D256-7FC4-B34D-8CF2-FA7BB6CDCB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5604" name="Freeform: Shape 134">
            <a:extLst>
              <a:ext uri="{FF2B5EF4-FFF2-40B4-BE49-F238E27FC236}">
                <a16:creationId xmlns:a16="http://schemas.microsoft.com/office/drawing/2014/main" id="{673E9FC8-2143-48A2-9DEE-AABBC7E30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699416"/>
          </a:xfrm>
          <a:custGeom>
            <a:avLst/>
            <a:gdLst>
              <a:gd name="connsiteX0" fmla="*/ 0 w 12188952"/>
              <a:gd name="connsiteY0" fmla="*/ 0 h 6265888"/>
              <a:gd name="connsiteX1" fmla="*/ 12188952 w 12188952"/>
              <a:gd name="connsiteY1" fmla="*/ 0 h 6265888"/>
              <a:gd name="connsiteX2" fmla="*/ 12188952 w 12188952"/>
              <a:gd name="connsiteY2" fmla="*/ 5061023 h 6265888"/>
              <a:gd name="connsiteX3" fmla="*/ 12188400 w 12188952"/>
              <a:gd name="connsiteY3" fmla="*/ 5061281 h 6265888"/>
              <a:gd name="connsiteX4" fmla="*/ 6096000 w 12188952"/>
              <a:gd name="connsiteY4" fmla="*/ 6265888 h 6265888"/>
              <a:gd name="connsiteX5" fmla="*/ 3601 w 12188952"/>
              <a:gd name="connsiteY5" fmla="*/ 5061281 h 6265888"/>
              <a:gd name="connsiteX6" fmla="*/ 0 w 12188952"/>
              <a:gd name="connsiteY6" fmla="*/ 5059596 h 626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65888">
                <a:moveTo>
                  <a:pt x="0" y="0"/>
                </a:moveTo>
                <a:lnTo>
                  <a:pt x="12188952" y="0"/>
                </a:lnTo>
                <a:lnTo>
                  <a:pt x="12188952" y="5061023"/>
                </a:lnTo>
                <a:lnTo>
                  <a:pt x="12188400" y="5061281"/>
                </a:lnTo>
                <a:cubicBezTo>
                  <a:pt x="10489511" y="5817852"/>
                  <a:pt x="8380622" y="6265888"/>
                  <a:pt x="6096000" y="6265888"/>
                </a:cubicBezTo>
                <a:cubicBezTo>
                  <a:pt x="3811379" y="6265888"/>
                  <a:pt x="1702489" y="5817852"/>
                  <a:pt x="3601" y="5061281"/>
                </a:cubicBezTo>
                <a:lnTo>
                  <a:pt x="0" y="5059596"/>
                </a:ln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602" name="Picture 2" descr="hello world - YouTube">
            <a:extLst>
              <a:ext uri="{FF2B5EF4-FFF2-40B4-BE49-F238E27FC236}">
                <a16:creationId xmlns:a16="http://schemas.microsoft.com/office/drawing/2014/main" id="{BBFEEA60-BD94-B04D-8CE5-FF9188B275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55"/>
          <a:stretch/>
        </p:blipFill>
        <p:spPr bwMode="auto">
          <a:xfrm>
            <a:off x="20" y="10"/>
            <a:ext cx="9143980" cy="4502879"/>
          </a:xfrm>
          <a:custGeom>
            <a:avLst/>
            <a:gdLst/>
            <a:ahLst/>
            <a:cxnLst/>
            <a:rect l="l" t="t" r="r" b="b"/>
            <a:pathLst>
              <a:path w="12187427" h="6003852">
                <a:moveTo>
                  <a:pt x="0" y="0"/>
                </a:moveTo>
                <a:lnTo>
                  <a:pt x="12187427" y="0"/>
                </a:lnTo>
                <a:lnTo>
                  <a:pt x="12187427" y="4772371"/>
                </a:lnTo>
                <a:lnTo>
                  <a:pt x="11865111" y="4913285"/>
                </a:lnTo>
                <a:cubicBezTo>
                  <a:pt x="10225213" y="5601147"/>
                  <a:pt x="8237833" y="6003852"/>
                  <a:pt x="6096000" y="6003852"/>
                </a:cubicBezTo>
                <a:cubicBezTo>
                  <a:pt x="3811379" y="6003852"/>
                  <a:pt x="1702489" y="5545663"/>
                  <a:pt x="3601" y="4771946"/>
                </a:cubicBezTo>
                <a:lnTo>
                  <a:pt x="0" y="4770223"/>
                </a:lnTo>
                <a:close/>
              </a:path>
            </a:pathLst>
          </a:cu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26286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4"/>
        <p:cNvGrpSpPr/>
        <p:nvPr/>
      </p:nvGrpSpPr>
      <p:grpSpPr>
        <a:xfrm>
          <a:off x="0" y="0"/>
          <a:ext cx="0" cy="0"/>
          <a:chOff x="0" y="0"/>
          <a:chExt cx="0" cy="0"/>
        </a:xfrm>
      </p:grpSpPr>
      <p:pic>
        <p:nvPicPr>
          <p:cNvPr id="6" name="Picture 2" descr="Top Tools Needed for Automation in Testing: Automated Testing Execution,  Data Generation, Test Management and More">
            <a:extLst>
              <a:ext uri="{FF2B5EF4-FFF2-40B4-BE49-F238E27FC236}">
                <a16:creationId xmlns:a16="http://schemas.microsoft.com/office/drawing/2014/main" id="{35D8C891-3FD2-C841-A42F-7CAA8C2DB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2" r="-1" b="-1"/>
          <a:stretch/>
        </p:blipFill>
        <p:spPr bwMode="auto">
          <a:xfrm>
            <a:off x="20" y="10"/>
            <a:ext cx="9143979" cy="5143490"/>
          </a:xfrm>
          <a:prstGeom prst="rect">
            <a:avLst/>
          </a:prstGeom>
          <a:noFill/>
          <a:extLst>
            <a:ext uri="{909E8E84-426E-40DD-AFC4-6F175D3DCCD1}">
              <a14:hiddenFill xmlns:a14="http://schemas.microsoft.com/office/drawing/2010/main">
                <a:solidFill>
                  <a:srgbClr val="FFFFFF"/>
                </a:solidFill>
              </a14:hiddenFill>
            </a:ext>
          </a:extLst>
        </p:spPr>
      </p:pic>
      <p:sp>
        <p:nvSpPr>
          <p:cNvPr id="154" name="Freeform: Shape 145">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Google Shape;125;p18"/>
          <p:cNvSpPr txBox="1">
            <a:spLocks noGrp="1"/>
          </p:cNvSpPr>
          <p:nvPr>
            <p:ph type="title"/>
          </p:nvPr>
        </p:nvSpPr>
        <p:spPr>
          <a:xfrm>
            <a:off x="463546" y="3139311"/>
            <a:ext cx="6949328" cy="467127"/>
          </a:xfrm>
          <a:prstGeom prst="rect">
            <a:avLst/>
          </a:prstGeom>
        </p:spPr>
        <p:txBody>
          <a:bodyPr spcFirstLastPara="1" vert="horz" lIns="91440" tIns="45720" rIns="91440" bIns="45720" rtlCol="0" anchor="ctr" anchorCtr="0">
            <a:noAutofit/>
          </a:bodyPr>
          <a:lstStyle/>
          <a:p>
            <a:pPr lvl="0" algn="l">
              <a:lnSpc>
                <a:spcPct val="90000"/>
              </a:lnSpc>
              <a:spcBef>
                <a:spcPct val="0"/>
              </a:spcBef>
              <a:buClr>
                <a:srgbClr val="3F3F3F"/>
              </a:buClr>
            </a:pPr>
            <a:r>
              <a:rPr lang="en-US" sz="3200" b="1" kern="1200" dirty="0">
                <a:solidFill>
                  <a:schemeClr val="tx1"/>
                </a:solidFill>
                <a:latin typeface="Garamond" panose="02020404030301010803" pitchFamily="18" charset="0"/>
                <a:ea typeface="+mj-ea"/>
                <a:cs typeface="+mj-cs"/>
              </a:rPr>
              <a:t>WEB TEST AUTOMATION TOOLS</a:t>
            </a:r>
            <a:endParaRPr lang="en-US" sz="3200" b="1" i="0" u="none" strike="noStrike" kern="1200" cap="none" dirty="0">
              <a:solidFill>
                <a:schemeClr val="tx1"/>
              </a:solidFill>
              <a:latin typeface="Garamond" panose="02020404030301010803" pitchFamily="18" charset="0"/>
              <a:ea typeface="+mj-ea"/>
              <a:cs typeface="+mj-cs"/>
              <a:sym typeface="Oswald"/>
            </a:endParaRPr>
          </a:p>
        </p:txBody>
      </p:sp>
      <p:sp>
        <p:nvSpPr>
          <p:cNvPr id="127" name="Google Shape;127;p18"/>
          <p:cNvSpPr txBox="1"/>
          <p:nvPr/>
        </p:nvSpPr>
        <p:spPr>
          <a:xfrm>
            <a:off x="463547" y="3642690"/>
            <a:ext cx="7173771" cy="936930"/>
          </a:xfrm>
          <a:prstGeom prst="rect">
            <a:avLst/>
          </a:prstGeom>
        </p:spPr>
        <p:txBody>
          <a:bodyPr spcFirstLastPara="1" vert="horz" lIns="91440" tIns="45720" rIns="91440" bIns="45720" rtlCol="0" anchor="ctr" anchorCtr="0">
            <a:normAutofit/>
          </a:bodyPr>
          <a:lstStyle/>
          <a:p>
            <a:pPr>
              <a:lnSpc>
                <a:spcPct val="90000"/>
              </a:lnSpc>
              <a:spcAft>
                <a:spcPts val="600"/>
              </a:spcAft>
            </a:pPr>
            <a:r>
              <a:rPr lang="en-US" sz="3400" b="1" kern="1200" dirty="0">
                <a:solidFill>
                  <a:schemeClr val="tx1"/>
                </a:solidFill>
                <a:latin typeface="Dank Mono" pitchFamily="49" charset="77"/>
                <a:ea typeface="+mn-ea"/>
                <a:cs typeface="+mn-cs"/>
              </a:rPr>
              <a:t>GIVEN -&gt; WHEN -&gt; THEN PARSERS</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5370447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What Makes an English Cucumber Different">
            <a:extLst>
              <a:ext uri="{FF2B5EF4-FFF2-40B4-BE49-F238E27FC236}">
                <a16:creationId xmlns:a16="http://schemas.microsoft.com/office/drawing/2014/main" id="{C376AF35-BC7C-3C42-8C0B-F82D07AB4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68" t="5386" r="17860" b="-1"/>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3500304"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JS</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278319" y="2038540"/>
            <a:ext cx="4656751"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JavaScript-based implementation of Gherkin parser</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Support for TypeScript</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Integrates with Visual Studio Code</a:t>
            </a: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14</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2424762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
        <p:cNvGrpSpPr/>
        <p:nvPr/>
      </p:nvGrpSpPr>
      <p:grpSpPr>
        <a:xfrm>
          <a:off x="0" y="0"/>
          <a:ext cx="0" cy="0"/>
          <a:chOff x="0" y="0"/>
          <a:chExt cx="0" cy="0"/>
        </a:xfrm>
      </p:grpSpPr>
      <p:sp useBgFill="1">
        <p:nvSpPr>
          <p:cNvPr id="11268" name="Rectangle 7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cumber Roll-Ups with Sun Dried Tomato Sauce - Detoxinista">
            <a:extLst>
              <a:ext uri="{FF2B5EF4-FFF2-40B4-BE49-F238E27FC236}">
                <a16:creationId xmlns:a16="http://schemas.microsoft.com/office/drawing/2014/main" id="{7B94CBDC-13D0-D547-B8F4-668890658C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1509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1269" name="Rectangle 7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Google Shape;147;p21"/>
          <p:cNvSpPr txBox="1">
            <a:spLocks noGrp="1"/>
          </p:cNvSpPr>
          <p:nvPr>
            <p:ph type="title"/>
          </p:nvPr>
        </p:nvSpPr>
        <p:spPr>
          <a:xfrm>
            <a:off x="278320" y="870966"/>
            <a:ext cx="3204468" cy="843534"/>
          </a:xfrm>
          <a:prstGeom prst="rect">
            <a:avLst/>
          </a:prstGeom>
        </p:spPr>
        <p:txBody>
          <a:bodyPr spcFirstLastPara="1" vert="horz" lIns="91440" tIns="45720" rIns="91440" bIns="45720" rtlCol="0" anchor="b" anchorCtr="0">
            <a:normAutofit fontScale="90000"/>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Cucumber.rb</a:t>
            </a:r>
            <a:endParaRPr lang="en-US" sz="4000" b="0" i="0" u="none" strike="noStrike" kern="1200" cap="none" dirty="0">
              <a:solidFill>
                <a:schemeClr val="tx1"/>
              </a:solidFill>
              <a:latin typeface="Dank Mono" pitchFamily="49" charset="77"/>
              <a:ea typeface="+mj-ea"/>
              <a:cs typeface="+mj-cs"/>
              <a:sym typeface="Oswald"/>
            </a:endParaRPr>
          </a:p>
        </p:txBody>
      </p:sp>
      <p:sp>
        <p:nvSpPr>
          <p:cNvPr id="78"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Google Shape;150;p21"/>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bg1"/>
                </a:solidFill>
                <a:ea typeface="+mn-ea"/>
                <a:cs typeface="+mn-cs"/>
              </a:rPr>
              <a:pPr algn="r">
                <a:lnSpc>
                  <a:spcPct val="90000"/>
                </a:lnSpc>
                <a:spcAft>
                  <a:spcPts val="600"/>
                </a:spcAft>
                <a:buClrTx/>
                <a:defRPr/>
              </a:pPr>
              <a:t>15</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A1C55F8-D981-E94E-8075-A4E87B2542FC}"/>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157;p22">
            <a:extLst>
              <a:ext uri="{FF2B5EF4-FFF2-40B4-BE49-F238E27FC236}">
                <a16:creationId xmlns:a16="http://schemas.microsoft.com/office/drawing/2014/main" id="{99079BCB-0D14-A845-A45C-06C6DDA6378A}"/>
              </a:ext>
            </a:extLst>
          </p:cNvPr>
          <p:cNvSpPr txBox="1"/>
          <p:nvPr/>
        </p:nvSpPr>
        <p:spPr>
          <a:xfrm>
            <a:off x="29533" y="2099321"/>
            <a:ext cx="4542468"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Ruby-based</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Original tool designed for parsing Given/When/Then tests (Gherkin)</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Supported by </a:t>
            </a:r>
            <a:r>
              <a:rPr lang="en-US" sz="2200" kern="1200" dirty="0" err="1">
                <a:solidFill>
                  <a:schemeClr val="tx1"/>
                </a:solidFill>
                <a:latin typeface="Garamond" panose="02020404030301010803" pitchFamily="18" charset="0"/>
                <a:sym typeface="Helvetica Neue"/>
              </a:rPr>
              <a:t>RubyMine</a:t>
            </a:r>
            <a:r>
              <a:rPr lang="en-US" sz="2200" kern="1200" dirty="0">
                <a:solidFill>
                  <a:schemeClr val="tx1"/>
                </a:solidFill>
                <a:latin typeface="Garamond" panose="02020404030301010803" pitchFamily="18" charset="0"/>
                <a:sym typeface="Helvetica Neue"/>
              </a:rPr>
              <a:t> to write scenarios &amp; run tests</a:t>
            </a:r>
            <a:endParaRPr lang="en-US" sz="2200" kern="1200" dirty="0">
              <a:solidFill>
                <a:schemeClr val="tx1"/>
              </a:solidFill>
              <a:latin typeface="Garamond" panose="02020404030301010803" pitchFamily="18" charset="0"/>
              <a:ea typeface="+mn-ea"/>
              <a:cs typeface="+mn-cs"/>
              <a:sym typeface="Helvetica Neue"/>
            </a:endParaRPr>
          </a:p>
        </p:txBody>
      </p:sp>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202" name="Rectangle 20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3BA799-FAA3-8F49-81B7-EB57BD749349}"/>
              </a:ext>
            </a:extLst>
          </p:cNvPr>
          <p:cNvPicPr>
            <a:picLocks noChangeAspect="1"/>
          </p:cNvPicPr>
          <p:nvPr/>
        </p:nvPicPr>
        <p:blipFill rotWithShape="1">
          <a:blip r:embed="rId3"/>
          <a:srcRect t="8218" r="36799" b="872"/>
          <a:stretch/>
        </p:blipFill>
        <p:spPr>
          <a:xfrm>
            <a:off x="2642616" y="10"/>
            <a:ext cx="6501384" cy="5143490"/>
          </a:xfrm>
          <a:prstGeom prst="rect">
            <a:avLst/>
          </a:prstGeom>
        </p:spPr>
      </p:pic>
      <p:sp>
        <p:nvSpPr>
          <p:cNvPr id="204" name="Rectangle 20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SpecFlow</a:t>
            </a:r>
            <a:endParaRPr lang="en-US" sz="4000" b="0" i="0" u="none" strike="noStrike" kern="1200" cap="none" dirty="0">
              <a:solidFill>
                <a:schemeClr val="tx1"/>
              </a:solidFill>
              <a:latin typeface="Dank Mono" pitchFamily="49" charset="77"/>
              <a:ea typeface="+mj-ea"/>
              <a:cs typeface="+mj-cs"/>
              <a:sym typeface="Oswald"/>
            </a:endParaRPr>
          </a:p>
        </p:txBody>
      </p:sp>
      <p:sp>
        <p:nvSpPr>
          <p:cNvPr id="206" name="Rectangle 20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8" name="Rectangle 20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1" y="2038540"/>
            <a:ext cx="4329954"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.NET, Xamarin and Mono</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Uses official Given/When/Then Gherkin parser</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Integrates with Visual Studio</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a:t>
            </a:r>
            <a:r>
              <a:rPr lang="en-US" sz="2000" kern="1200" dirty="0" err="1">
                <a:solidFill>
                  <a:schemeClr val="tx1"/>
                </a:solidFill>
                <a:latin typeface="Garamond" panose="02020404030301010803" pitchFamily="18" charset="0"/>
                <a:ea typeface="+mn-ea"/>
                <a:cs typeface="+mn-cs"/>
                <a:sym typeface="Helvetica Neue"/>
              </a:rPr>
              <a:t>MSTest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NUnit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xUnit</a:t>
            </a:r>
            <a:r>
              <a:rPr lang="en-US" sz="2000" kern="1200" dirty="0">
                <a:solidFill>
                  <a:schemeClr val="tx1"/>
                </a:solidFill>
                <a:latin typeface="Garamond" panose="02020404030301010803" pitchFamily="18" charset="0"/>
                <a:ea typeface="+mn-ea"/>
                <a:cs typeface="+mn-cs"/>
                <a:sym typeface="Helvetica Neue"/>
              </a:rPr>
              <a:t> 2, and </a:t>
            </a:r>
            <a:r>
              <a:rPr lang="en-US" sz="2000" kern="1200" dirty="0" err="1">
                <a:solidFill>
                  <a:schemeClr val="tx1"/>
                </a:solidFill>
                <a:latin typeface="Garamond" panose="02020404030301010803" pitchFamily="18" charset="0"/>
                <a:ea typeface="+mn-ea"/>
                <a:cs typeface="+mn-cs"/>
                <a:sym typeface="Helvetica Neue"/>
              </a:rPr>
              <a:t>MbUnit</a:t>
            </a:r>
            <a:endParaRPr lang="en-US" sz="2000" kern="1200" dirty="0">
              <a:solidFill>
                <a:schemeClr val="tx1"/>
              </a:solidFill>
              <a:latin typeface="Garamond" panose="02020404030301010803" pitchFamily="18" charset="0"/>
              <a:ea typeface="+mn-ea"/>
              <a:cs typeface="+mn-cs"/>
              <a:sym typeface="Helvetica Neue"/>
            </a:endParaRP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16</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2"/>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2021 Java Technology Report | JRebel &amp;amp; XRebel by Perforce">
            <a:extLst>
              <a:ext uri="{FF2B5EF4-FFF2-40B4-BE49-F238E27FC236}">
                <a16:creationId xmlns:a16="http://schemas.microsoft.com/office/drawing/2014/main" id="{E62C93D9-CEB2-4140-963B-93C2491EC0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297"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Google Shape;163;p23"/>
          <p:cNvSpPr txBox="1">
            <a:spLocks noGrp="1"/>
          </p:cNvSpPr>
          <p:nvPr>
            <p:ph type="title"/>
          </p:nvPr>
        </p:nvSpPr>
        <p:spPr>
          <a:xfrm>
            <a:off x="278319" y="870966"/>
            <a:ext cx="3769245"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JVM</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Google Shape;165;p23"/>
          <p:cNvSpPr txBox="1"/>
          <p:nvPr/>
        </p:nvSpPr>
        <p:spPr>
          <a:xfrm>
            <a:off x="278320" y="2038540"/>
            <a:ext cx="4065080"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Java-based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most of the popular languages for the JVM</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integrate with Dependency Injection containers</a:t>
            </a:r>
          </a:p>
        </p:txBody>
      </p:sp>
      <p:sp>
        <p:nvSpPr>
          <p:cNvPr id="166" name="Google Shape;166;p23"/>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17</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05EA8C3-87D2-454D-8E62-0A3C94C8D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Python 3.9: New Changes Data Scientists Should Expect - Analytics India  Magazine">
            <a:extLst>
              <a:ext uri="{FF2B5EF4-FFF2-40B4-BE49-F238E27FC236}">
                <a16:creationId xmlns:a16="http://schemas.microsoft.com/office/drawing/2014/main" id="{6C692D5D-C9DD-F54F-8471-411DE3B93E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91" t="9091" r="24173"/>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Google Shape;171;p24"/>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Behave</a:t>
            </a:r>
            <a:endParaRPr lang="en-US" sz="4000" b="0" i="0" u="none" strike="noStrike" kern="1200" cap="none" dirty="0">
              <a:solidFill>
                <a:schemeClr val="tx1"/>
              </a:solidFill>
              <a:latin typeface="Dank Mono" pitchFamily="49" charset="77"/>
              <a:ea typeface="+mj-ea"/>
              <a:cs typeface="+mj-cs"/>
              <a:sym typeface="Oswald"/>
            </a:endParaRPr>
          </a:p>
        </p:txBody>
      </p:sp>
      <p:sp>
        <p:nvSpPr>
          <p:cNvPr id="80" name="Rectangle 7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 name="Rectangle 8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Google Shape;173;p24"/>
          <p:cNvSpPr txBox="1"/>
          <p:nvPr/>
        </p:nvSpPr>
        <p:spPr>
          <a:xfrm>
            <a:off x="278320" y="2038540"/>
            <a:ext cx="3096892"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Python-based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Very similar usage to Ruby’s Cucumber</a:t>
            </a:r>
          </a:p>
        </p:txBody>
      </p:sp>
      <p:sp>
        <p:nvSpPr>
          <p:cNvPr id="174" name="Google Shape;174;p24"/>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18</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9C93F99-1E8D-F443-974F-9337A6427E69}"/>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8"/>
        <p:cNvGrpSpPr/>
        <p:nvPr/>
      </p:nvGrpSpPr>
      <p:grpSpPr>
        <a:xfrm>
          <a:off x="0" y="0"/>
          <a:ext cx="0" cy="0"/>
          <a:chOff x="0" y="0"/>
          <a:chExt cx="0" cy="0"/>
        </a:xfrm>
      </p:grpSpPr>
      <p:sp>
        <p:nvSpPr>
          <p:cNvPr id="205" name="Rectangle 204">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206">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312871" cy="51435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09" name="Freeform: Shape 208">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204588" cy="51435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11" name="Freeform: Shape 210">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312871" cy="51435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Google Shape;179;p25"/>
          <p:cNvSpPr txBox="1">
            <a:spLocks noGrp="1"/>
          </p:cNvSpPr>
          <p:nvPr>
            <p:ph type="title"/>
          </p:nvPr>
        </p:nvSpPr>
        <p:spPr>
          <a:xfrm>
            <a:off x="0" y="0"/>
            <a:ext cx="3140598" cy="257175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200" b="1" kern="1200" dirty="0">
                <a:solidFill>
                  <a:schemeClr val="tx1"/>
                </a:solidFill>
                <a:latin typeface="Garamond" panose="02020404030301010803" pitchFamily="18" charset="0"/>
                <a:ea typeface="+mj-ea"/>
                <a:cs typeface="+mj-cs"/>
              </a:rPr>
              <a:t>WEB TEST AUTOMATION TOOLS</a:t>
            </a:r>
          </a:p>
        </p:txBody>
      </p:sp>
      <p:sp>
        <p:nvSpPr>
          <p:cNvPr id="13" name="Google Shape;179;p25">
            <a:extLst>
              <a:ext uri="{FF2B5EF4-FFF2-40B4-BE49-F238E27FC236}">
                <a16:creationId xmlns:a16="http://schemas.microsoft.com/office/drawing/2014/main" id="{0295413C-BE9D-A54A-9E46-068A1EC94338}"/>
              </a:ext>
            </a:extLst>
          </p:cNvPr>
          <p:cNvSpPr txBox="1">
            <a:spLocks/>
          </p:cNvSpPr>
          <p:nvPr/>
        </p:nvSpPr>
        <p:spPr>
          <a:xfrm>
            <a:off x="140278" y="3055843"/>
            <a:ext cx="2860041" cy="1089120"/>
          </a:xfrm>
          <a:prstGeom prst="rect">
            <a:avLst/>
          </a:prstGeom>
        </p:spPr>
        <p:txBody>
          <a:bodyPr spcFirstLastPara="1" vert="horz" lIns="91440" tIns="45720" rIns="91440" bIns="45720" rtlCol="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ts val="1000"/>
              </a:spcBef>
              <a:spcAft>
                <a:spcPts val="600"/>
              </a:spcAft>
            </a:pPr>
            <a:r>
              <a:rPr lang="en-US" sz="3000" b="1" kern="1200" dirty="0">
                <a:solidFill>
                  <a:schemeClr val="tx1">
                    <a:alpha val="60000"/>
                  </a:schemeClr>
                </a:solidFill>
                <a:latin typeface="Dank Mono" pitchFamily="49" charset="77"/>
                <a:ea typeface="+mn-ea"/>
                <a:cs typeface="+mn-cs"/>
              </a:rPr>
              <a:t>BROWSER AUTOMATION</a:t>
            </a:r>
          </a:p>
        </p:txBody>
      </p:sp>
      <p:pic>
        <p:nvPicPr>
          <p:cNvPr id="2" name="Picture 4" descr="Powerful Browser Automation, Simplified | Ranorex Studio">
            <a:extLst>
              <a:ext uri="{FF2B5EF4-FFF2-40B4-BE49-F238E27FC236}">
                <a16:creationId xmlns:a16="http://schemas.microsoft.com/office/drawing/2014/main" id="{B8ED52F7-6A7B-D543-90E0-C3AADFAC95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84792" y="482601"/>
            <a:ext cx="4178297" cy="4178297"/>
          </a:xfrm>
          <a:prstGeom prst="rect">
            <a:avLst/>
          </a:prstGeom>
          <a:noFill/>
          <a:extLst>
            <a:ext uri="{909E8E84-426E-40DD-AFC4-6F175D3DCCD1}">
              <a14:hiddenFill xmlns:a14="http://schemas.microsoft.com/office/drawing/2010/main">
                <a:solidFill>
                  <a:srgbClr val="FFFFFF"/>
                </a:solidFill>
              </a14:hiddenFill>
            </a:ext>
          </a:extLst>
        </p:spPr>
      </p:pic>
      <p:sp>
        <p:nvSpPr>
          <p:cNvPr id="181" name="Google Shape;181;p2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alpha val="60000"/>
                  </a:srgbClr>
                </a:solidFill>
                <a:latin typeface="+mn-lt"/>
                <a:ea typeface="+mn-ea"/>
                <a:cs typeface="+mn-cs"/>
              </a:rPr>
              <a:pPr lvl="0" indent="0" algn="r">
                <a:lnSpc>
                  <a:spcPct val="90000"/>
                </a:lnSpc>
                <a:spcBef>
                  <a:spcPts val="0"/>
                </a:spcBef>
                <a:spcAft>
                  <a:spcPts val="600"/>
                </a:spcAft>
                <a:buNone/>
              </a:pPr>
              <a:t>19</a:t>
            </a:fld>
            <a:endParaRPr lang="en-US" sz="700" kern="1200">
              <a:solidFill>
                <a:srgbClr val="000000">
                  <a:alpha val="60000"/>
                </a:srgbClr>
              </a:solidFill>
              <a:latin typeface="+mn-lt"/>
              <a:ea typeface="+mn-ea"/>
              <a:cs typeface="+mn-cs"/>
            </a:endParaRPr>
          </a:p>
        </p:txBody>
      </p:sp>
      <p:pic>
        <p:nvPicPr>
          <p:cNvPr id="30" name="Picture 29">
            <a:extLst>
              <a:ext uri="{FF2B5EF4-FFF2-40B4-BE49-F238E27FC236}">
                <a16:creationId xmlns:a16="http://schemas.microsoft.com/office/drawing/2014/main" id="{7A2936E2-9AF1-4245-B194-7BE2A7EE2E8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107"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110" name="Group 10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111" name="Freeform: Shape 11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2" name="Freeform: Shape 11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3" name="Freeform: Shape 11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4" name="Freeform: Shape 11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5" name="Freeform: Shape 11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6" name="Freeform: Shape 11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7" name="Freeform: Shape 11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95" name="Google Shape;95;p14"/>
          <p:cNvSpPr txBox="1">
            <a:spLocks noGrp="1"/>
          </p:cNvSpPr>
          <p:nvPr>
            <p:ph type="title"/>
          </p:nvPr>
        </p:nvSpPr>
        <p:spPr>
          <a:xfrm>
            <a:off x="589788" y="630936"/>
            <a:ext cx="4269714" cy="1940349"/>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97" name="Google Shape;97;p14"/>
          <p:cNvSpPr txBox="1">
            <a:spLocks noGrp="1"/>
          </p:cNvSpPr>
          <p:nvPr>
            <p:ph type="sldNum" idx="12"/>
          </p:nvPr>
        </p:nvSpPr>
        <p:spPr>
          <a:xfrm>
            <a:off x="8661654" y="4663440"/>
            <a:ext cx="480060" cy="480060"/>
          </a:xfrm>
          <a:prstGeom prst="rect">
            <a:avLst/>
          </a:prstGeom>
        </p:spPr>
        <p:txBody>
          <a:bodyPr spcFirstLastPara="1" vert="horz" lIns="91440" tIns="45720" rIns="91440" bIns="45720" rtlCol="0" anchor="ctr" anchorCtr="0">
            <a:normAutofit/>
          </a:bodyPr>
          <a:lstStyle/>
          <a:p>
            <a:pPr lvl="0" indent="0" algn="ctr">
              <a:spcBef>
                <a:spcPts val="0"/>
              </a:spcBef>
              <a:spcAft>
                <a:spcPts val="600"/>
              </a:spcAft>
              <a:buNone/>
            </a:pPr>
            <a:fld id="{00000000-1234-1234-1234-123412341234}" type="slidenum">
              <a:rPr lang="en-US" sz="1200" kern="1200">
                <a:solidFill>
                  <a:schemeClr val="tx2"/>
                </a:solidFill>
                <a:latin typeface="+mn-lt"/>
                <a:ea typeface="+mn-ea"/>
                <a:cs typeface="+mn-cs"/>
              </a:rPr>
              <a:pPr lvl="0" indent="0" algn="ctr">
                <a:spcBef>
                  <a:spcPts val="0"/>
                </a:spcBef>
                <a:spcAft>
                  <a:spcPts val="600"/>
                </a:spcAft>
                <a:buNone/>
              </a:pPr>
              <a:t>2</a:t>
            </a:fld>
            <a:endParaRPr lang="en-US" sz="1200" kern="1200">
              <a:solidFill>
                <a:schemeClr val="tx2"/>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 name="Picture 3">
            <a:extLst>
              <a:ext uri="{FF2B5EF4-FFF2-40B4-BE49-F238E27FC236}">
                <a16:creationId xmlns:a16="http://schemas.microsoft.com/office/drawing/2014/main" id="{4B9B49E7-E494-114C-8C8E-11B92459AB28}"/>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SELENIUM</a:t>
            </a:r>
            <a:endParaRPr lang="en-US" b="0" i="0" u="none" strike="noStrike" kern="1200" cap="none" dirty="0">
              <a:solidFill>
                <a:schemeClr val="tx1"/>
              </a:solidFill>
              <a:latin typeface="Dank Mono" pitchFamily="49" charset="77"/>
              <a:ea typeface="+mj-ea"/>
              <a:cs typeface="+mj-cs"/>
              <a:sym typeface="Oswald"/>
            </a:endParaRPr>
          </a:p>
        </p:txBody>
      </p:sp>
      <p:pic>
        <p:nvPicPr>
          <p:cNvPr id="18436" name="Picture 4" descr="Home - Selenium SeLECT®">
            <a:extLst>
              <a:ext uri="{FF2B5EF4-FFF2-40B4-BE49-F238E27FC236}">
                <a16:creationId xmlns:a16="http://schemas.microsoft.com/office/drawing/2014/main" id="{24416D15-A835-AC42-B918-BA2FB2E11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03" r="20264"/>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571999" y="1749972"/>
            <a:ext cx="4128248" cy="2882750"/>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First of second-generation Browser automation tools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drive browsers using many different languages - C#, Python, Ruby, Perl, PHP, &amp; JavaScript</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Now leverages the WebDriver API</a:t>
            </a: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20</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700" kern="1200" dirty="0">
                <a:solidFill>
                  <a:schemeClr val="tx1"/>
                </a:solidFill>
                <a:latin typeface="Dank Mono" pitchFamily="49" charset="77"/>
                <a:ea typeface="+mj-ea"/>
                <a:cs typeface="+mj-cs"/>
              </a:rPr>
              <a:t>PROTRACTOR</a:t>
            </a:r>
            <a:endParaRPr lang="en-US" sz="3700" b="0" i="0" u="none" strike="noStrike" kern="1200" cap="none" dirty="0">
              <a:solidFill>
                <a:schemeClr val="tx1"/>
              </a:solidFill>
              <a:latin typeface="Dank Mono" pitchFamily="49" charset="77"/>
              <a:ea typeface="+mj-ea"/>
              <a:cs typeface="+mj-cs"/>
              <a:sym typeface="Oswald"/>
            </a:endParaRPr>
          </a:p>
        </p:txBody>
      </p:sp>
      <p:pic>
        <p:nvPicPr>
          <p:cNvPr id="20482" name="Picture 2" descr="AngularJS: end-to-end testing with Protractor 1.6 - JAXenter">
            <a:extLst>
              <a:ext uri="{FF2B5EF4-FFF2-40B4-BE49-F238E27FC236}">
                <a16:creationId xmlns:a16="http://schemas.microsoft.com/office/drawing/2014/main" id="{A0159019-C8BD-D545-AD80-CC17EAA3B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17" r="12250"/>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642595" y="1749972"/>
            <a:ext cx="3872753" cy="2652399"/>
          </a:xfrm>
          <a:prstGeom prst="rect">
            <a:avLst/>
          </a:prstGeom>
        </p:spPr>
        <p:txBody>
          <a:bodyPr spcFirstLastPara="1" vert="horz" lIns="91440" tIns="45720" rIns="91440" bIns="45720" rtlCol="0" anchorCtr="0">
            <a:normAutofit/>
          </a:bodyPr>
          <a:lstStyle/>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End-to-end behavior-driven testing framework</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Designed keeping Angular JS applications in mind</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Combining powerful technologies such as Jasmine, Selenium </a:t>
            </a:r>
            <a:r>
              <a:rPr lang="en-US" sz="2000" dirty="0" err="1">
                <a:latin typeface="Garamond" panose="02020404030301010803" pitchFamily="18" charset="0"/>
              </a:rPr>
              <a:t>Webdriver</a:t>
            </a:r>
            <a:r>
              <a:rPr lang="en-US" sz="2000" dirty="0">
                <a:latin typeface="Garamond" panose="02020404030301010803" pitchFamily="18" charset="0"/>
              </a:rPr>
              <a:t>, Node.js</a:t>
            </a:r>
            <a:endParaRPr lang="en-US" sz="2000" kern="1200" dirty="0">
              <a:solidFill>
                <a:schemeClr val="tx1"/>
              </a:solidFill>
              <a:latin typeface="Garamond" panose="02020404030301010803" pitchFamily="18" charset="0"/>
              <a:ea typeface="+mn-ea"/>
              <a:cs typeface="+mn-cs"/>
              <a:sym typeface="Helvetica Neue"/>
            </a:endParaRP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21</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867905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3"/>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Google Shape;194;p27"/>
          <p:cNvSpPr txBox="1">
            <a:spLocks noGrp="1"/>
          </p:cNvSpPr>
          <p:nvPr>
            <p:ph type="title"/>
          </p:nvPr>
        </p:nvSpPr>
        <p:spPr>
          <a:xfrm>
            <a:off x="5607424" y="192565"/>
            <a:ext cx="3348559"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WATIR</a:t>
            </a:r>
            <a:endParaRPr lang="en-US" b="0" i="0" u="none" strike="noStrike" kern="1200" cap="none" dirty="0">
              <a:solidFill>
                <a:schemeClr val="tx1"/>
              </a:solidFill>
              <a:latin typeface="Dank Mono" pitchFamily="49" charset="77"/>
              <a:ea typeface="+mj-ea"/>
              <a:cs typeface="+mj-cs"/>
              <a:sym typeface="Oswald"/>
            </a:endParaRPr>
          </a:p>
        </p:txBody>
      </p:sp>
      <p:pic>
        <p:nvPicPr>
          <p:cNvPr id="19458" name="Picture 2" descr="RUBY (noun) definition and synonyms | Macmillan Dictionary">
            <a:extLst>
              <a:ext uri="{FF2B5EF4-FFF2-40B4-BE49-F238E27FC236}">
                <a16:creationId xmlns:a16="http://schemas.microsoft.com/office/drawing/2014/main" id="{E2F283AD-674A-4548-9B96-FEAACE3691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60" r="21948" b="1"/>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96" name="Google Shape;196;p27"/>
          <p:cNvSpPr txBox="1"/>
          <p:nvPr/>
        </p:nvSpPr>
        <p:spPr>
          <a:xfrm>
            <a:off x="4424082" y="1537420"/>
            <a:ext cx="4663843" cy="2882750"/>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Web Application Testing in Ruby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Originally automated IE through COM</a:t>
            </a:r>
          </a:p>
          <a:p>
            <a:pPr marL="914400" marR="0" lvl="1"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Later updated to use web drivers like Selenium under the hood in 2009</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Automates Internet Explorer, Firefox and Chrome (using Chrome Driver)</a:t>
            </a:r>
          </a:p>
        </p:txBody>
      </p:sp>
      <p:sp>
        <p:nvSpPr>
          <p:cNvPr id="197" name="Google Shape;197;p27"/>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22</a:t>
            </a:fld>
            <a:endParaRPr lang="en-US" sz="700" kern="1200">
              <a:solidFill>
                <a:prstClr val="black">
                  <a:tint val="75000"/>
                </a:prstClr>
              </a:solidFill>
              <a:ea typeface="+mn-ea"/>
              <a:cs typeface="+mn-cs"/>
            </a:endParaRPr>
          </a:p>
        </p:txBody>
      </p:sp>
      <p:pic>
        <p:nvPicPr>
          <p:cNvPr id="8" name="Picture 7">
            <a:extLst>
              <a:ext uri="{FF2B5EF4-FFF2-40B4-BE49-F238E27FC236}">
                <a16:creationId xmlns:a16="http://schemas.microsoft.com/office/drawing/2014/main" id="{9783A42F-85D0-2E48-A61F-B58AB5E66F4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30" name="Picture 6" descr="Buying a puppy - 6 things to know before buying a puppy this Christmas">
            <a:extLst>
              <a:ext uri="{FF2B5EF4-FFF2-40B4-BE49-F238E27FC236}">
                <a16:creationId xmlns:a16="http://schemas.microsoft.com/office/drawing/2014/main" id="{E8579C67-FF35-534B-81E4-560CCF8A5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78" b="14257"/>
          <a:stretch/>
        </p:blipFill>
        <p:spPr bwMode="auto">
          <a:xfrm>
            <a:off x="20" y="10"/>
            <a:ext cx="9143979" cy="4551208"/>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3771901"/>
            <a:ext cx="9171095" cy="1371601"/>
            <a:chOff x="-305" y="2987478"/>
            <a:chExt cx="12188952" cy="1828800"/>
          </a:xfrm>
        </p:grpSpPr>
        <p:sp>
          <p:nvSpPr>
            <p:cNvPr id="78" name="Freeform: Shape 77">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81" name="Freeform: Shape 80">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194;p27">
            <a:extLst>
              <a:ext uri="{FF2B5EF4-FFF2-40B4-BE49-F238E27FC236}">
                <a16:creationId xmlns:a16="http://schemas.microsoft.com/office/drawing/2014/main" id="{D8EA03E8-15A9-5641-B181-5B020F5D4091}"/>
              </a:ext>
            </a:extLst>
          </p:cNvPr>
          <p:cNvSpPr txBox="1">
            <a:spLocks noGrp="1"/>
          </p:cNvSpPr>
          <p:nvPr>
            <p:ph type="title"/>
          </p:nvPr>
        </p:nvSpPr>
        <p:spPr>
          <a:xfrm>
            <a:off x="-27096" y="4434292"/>
            <a:ext cx="5029200" cy="829627"/>
          </a:xfrm>
          <a:prstGeom prst="rect">
            <a:avLst/>
          </a:prstGeom>
        </p:spPr>
        <p:txBody>
          <a:bodyPr spcFirstLastPara="1" vert="horz" lIns="91440" tIns="45720" rIns="91440" bIns="45720" rtlCol="0" anchor="ctr" anchorCtr="0">
            <a:normAutofit fontScale="90000"/>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Puppies Scenario</a:t>
            </a:r>
            <a:endParaRPr lang="en-US" b="0" i="0" u="none" strike="noStrike" kern="1200" cap="none" dirty="0">
              <a:solidFill>
                <a:schemeClr val="tx1"/>
              </a:solidFill>
              <a:latin typeface="Dank Mono" pitchFamily="49" charset="77"/>
              <a:ea typeface="+mj-ea"/>
              <a:cs typeface="+mj-cs"/>
              <a:sym typeface="Oswald"/>
            </a:endParaRPr>
          </a:p>
        </p:txBody>
      </p:sp>
    </p:spTree>
    <p:extLst>
      <p:ext uri="{BB962C8B-B14F-4D97-AF65-F5344CB8AC3E}">
        <p14:creationId xmlns:p14="http://schemas.microsoft.com/office/powerpoint/2010/main" val="2704120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pic>
        <p:nvPicPr>
          <p:cNvPr id="30722" name="Picture 2" descr="Harvard launches Free Online Architecture Course targeting Kenyan Students  - Kenyan Wallstreet">
            <a:extLst>
              <a:ext uri="{FF2B5EF4-FFF2-40B4-BE49-F238E27FC236}">
                <a16:creationId xmlns:a16="http://schemas.microsoft.com/office/drawing/2014/main" id="{AB694D90-E9BD-C948-B72D-8F5435699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6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0724"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Google Shape;240;p33"/>
          <p:cNvSpPr txBox="1">
            <a:spLocks noGrp="1"/>
          </p:cNvSpPr>
          <p:nvPr>
            <p:ph type="title"/>
          </p:nvPr>
        </p:nvSpPr>
        <p:spPr>
          <a:xfrm>
            <a:off x="392906" y="3987930"/>
            <a:ext cx="8408194" cy="558627"/>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700" dirty="0">
                <a:solidFill>
                  <a:schemeClr val="tx1">
                    <a:lumMod val="85000"/>
                    <a:lumOff val="15000"/>
                  </a:schemeClr>
                </a:solidFill>
              </a:rPr>
              <a:t>PROJECT STRUCTURE</a:t>
            </a:r>
          </a:p>
        </p:txBody>
      </p:sp>
      <p:cxnSp>
        <p:nvCxnSpPr>
          <p:cNvPr id="30725"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726"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42" name="Google Shape;242;p33"/>
          <p:cNvSpPr txBox="1">
            <a:spLocks noGrp="1"/>
          </p:cNvSpPr>
          <p:nvPr>
            <p:ph type="sldNum" idx="12"/>
          </p:nvPr>
        </p:nvSpPr>
        <p:spPr>
          <a:xfrm>
            <a:off x="6457950" y="4767262"/>
            <a:ext cx="2057400"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None/>
            </a:pPr>
            <a:fld id="{00000000-1234-1234-1234-123412341234}" type="slidenum">
              <a:rPr lang="en-US" sz="700"/>
              <a:pPr marL="0" lvl="0" indent="0" rtl="0">
                <a:lnSpc>
                  <a:spcPct val="90000"/>
                </a:lnSpc>
                <a:spcBef>
                  <a:spcPts val="0"/>
                </a:spcBef>
                <a:spcAft>
                  <a:spcPts val="600"/>
                </a:spcAft>
                <a:buNone/>
              </a:pPr>
              <a:t>24</a:t>
            </a:fld>
            <a:endParaRPr lang="en-US" sz="700"/>
          </a:p>
        </p:txBody>
      </p:sp>
      <p:pic>
        <p:nvPicPr>
          <p:cNvPr id="14" name="Picture 13">
            <a:extLst>
              <a:ext uri="{FF2B5EF4-FFF2-40B4-BE49-F238E27FC236}">
                <a16:creationId xmlns:a16="http://schemas.microsoft.com/office/drawing/2014/main" id="{E74B66E5-CE21-0B40-8578-1373D7B007D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pic>
        <p:nvPicPr>
          <p:cNvPr id="28676" name="Picture 4" descr="Tax Tips For Dog Breeders – American Kennel Club">
            <a:extLst>
              <a:ext uri="{FF2B5EF4-FFF2-40B4-BE49-F238E27FC236}">
                <a16:creationId xmlns:a16="http://schemas.microsoft.com/office/drawing/2014/main" id="{87EF08DD-518B-CA42-A1CC-2DFEF820F8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98" r="9091" b="1119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8678" name="Rectangle 75">
            <a:extLst>
              <a:ext uri="{FF2B5EF4-FFF2-40B4-BE49-F238E27FC236}">
                <a16:creationId xmlns:a16="http://schemas.microsoft.com/office/drawing/2014/main" id="{0496ACED-9F6B-4CC5-A927-FB932E0FA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823459"/>
            <a:ext cx="4081710" cy="169215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Google Shape;254;p35"/>
          <p:cNvSpPr txBox="1">
            <a:spLocks noGrp="1"/>
          </p:cNvSpPr>
          <p:nvPr>
            <p:ph type="title"/>
          </p:nvPr>
        </p:nvSpPr>
        <p:spPr>
          <a:xfrm>
            <a:off x="268941" y="3019191"/>
            <a:ext cx="3812768" cy="1061880"/>
          </a:xfrm>
          <a:prstGeom prst="rect">
            <a:avLst/>
          </a:prstGeom>
        </p:spPr>
        <p:txBody>
          <a:bodyPr spcFirstLastPara="1" vert="horz" lIns="91440" tIns="45720" rIns="91440" bIns="45720" rtlCol="0" anchor="b" anchorCtr="0">
            <a:normAutofit fontScale="90000"/>
          </a:bodyPr>
          <a:lstStyle/>
          <a:p>
            <a:pPr marL="0" lvl="0" indent="0" algn="l">
              <a:lnSpc>
                <a:spcPct val="90000"/>
              </a:lnSpc>
              <a:spcBef>
                <a:spcPct val="0"/>
              </a:spcBef>
              <a:spcAft>
                <a:spcPts val="0"/>
              </a:spcAft>
            </a:pPr>
            <a:r>
              <a:rPr lang="en-US" sz="3000" b="1" kern="1200" dirty="0">
                <a:solidFill>
                  <a:schemeClr val="tx1"/>
                </a:solidFill>
                <a:latin typeface="Dank Mono" pitchFamily="49" charset="77"/>
                <a:ea typeface="+mj-ea"/>
                <a:cs typeface="+mj-cs"/>
              </a:rPr>
              <a:t>NEXT TWO SCENARIOS</a:t>
            </a:r>
            <a:br>
              <a:rPr lang="en-US" sz="1600" kern="1200" dirty="0">
                <a:solidFill>
                  <a:schemeClr val="tx1"/>
                </a:solidFill>
                <a:latin typeface="Dank Mono" pitchFamily="49" charset="77"/>
                <a:ea typeface="+mj-ea"/>
                <a:cs typeface="+mj-cs"/>
              </a:rPr>
            </a:br>
            <a:endParaRPr lang="en-US" sz="1600" kern="1200" dirty="0">
              <a:solidFill>
                <a:schemeClr val="tx1"/>
              </a:solidFill>
              <a:latin typeface="Dank Mono" pitchFamily="49" charset="77"/>
              <a:ea typeface="+mj-ea"/>
              <a:cs typeface="+mj-cs"/>
            </a:endParaRPr>
          </a:p>
          <a:p>
            <a:pPr marL="0" lvl="0" indent="0" algn="l">
              <a:lnSpc>
                <a:spcPct val="90000"/>
              </a:lnSpc>
              <a:spcBef>
                <a:spcPct val="0"/>
              </a:spcBef>
              <a:spcAft>
                <a:spcPts val="0"/>
              </a:spcAft>
            </a:pPr>
            <a:r>
              <a:rPr lang="en-US" sz="1600" i="1" kern="1200" dirty="0" err="1">
                <a:solidFill>
                  <a:schemeClr val="tx1"/>
                </a:solidFill>
                <a:latin typeface="Dank Mono" pitchFamily="49" charset="77"/>
                <a:ea typeface="+mj-ea"/>
                <a:cs typeface="+mj-cs"/>
              </a:rPr>
              <a:t>puppies.feature</a:t>
            </a:r>
            <a:r>
              <a:rPr lang="en-US" sz="1600" i="1" kern="1200" dirty="0">
                <a:solidFill>
                  <a:schemeClr val="tx1"/>
                </a:solidFill>
                <a:latin typeface="Dank Mono" pitchFamily="49" charset="77"/>
                <a:ea typeface="+mj-ea"/>
                <a:cs typeface="+mj-cs"/>
              </a:rPr>
              <a:t> Scenarios #2 &amp; #3</a:t>
            </a:r>
          </a:p>
        </p:txBody>
      </p:sp>
      <p:sp>
        <p:nvSpPr>
          <p:cNvPr id="256" name="Google Shape;256;p3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25</a:t>
            </a:fld>
            <a:endParaRPr lang="en-US" sz="700" kern="1200">
              <a:ea typeface="+mn-ea"/>
              <a:cs typeface="+mn-cs"/>
            </a:endParaRPr>
          </a:p>
        </p:txBody>
      </p:sp>
      <p:pic>
        <p:nvPicPr>
          <p:cNvPr id="11" name="Picture 10">
            <a:extLst>
              <a:ext uri="{FF2B5EF4-FFF2-40B4-BE49-F238E27FC236}">
                <a16:creationId xmlns:a16="http://schemas.microsoft.com/office/drawing/2014/main" id="{34C75D93-9773-8642-A608-353531D4E4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pic>
        <p:nvPicPr>
          <p:cNvPr id="2" name="Picture 4" descr="Eight Simple Estate Planning Review Items for 2019 | Wealth Management">
            <a:extLst>
              <a:ext uri="{FF2B5EF4-FFF2-40B4-BE49-F238E27FC236}">
                <a16:creationId xmlns:a16="http://schemas.microsoft.com/office/drawing/2014/main" id="{6ED6527C-B3E3-A74E-B1FD-58BA84CB97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76" name="Rectangle 1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Google Shape;233;p32"/>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178" name="Straight Connector 1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1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35" name="Google Shape;235;p32"/>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26</a:t>
            </a:fld>
            <a:endParaRPr lang="en-US" sz="700" kern="1200">
              <a:ea typeface="+mn-ea"/>
              <a:cs typeface="+mn-cs"/>
            </a:endParaRPr>
          </a:p>
        </p:txBody>
      </p:sp>
      <p:pic>
        <p:nvPicPr>
          <p:cNvPr id="35" name="Picture 34">
            <a:extLst>
              <a:ext uri="{FF2B5EF4-FFF2-40B4-BE49-F238E27FC236}">
                <a16:creationId xmlns:a16="http://schemas.microsoft.com/office/drawing/2014/main" id="{EAA0D906-936A-D94C-B698-97A0E7A77A4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192" name="Rectangle 19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Tea Ceremony: Why You Should Get Into This Silent Meditation Practice">
            <a:extLst>
              <a:ext uri="{FF2B5EF4-FFF2-40B4-BE49-F238E27FC236}">
                <a16:creationId xmlns:a16="http://schemas.microsoft.com/office/drawing/2014/main" id="{6564888C-4A5A-AE46-8C42-0830809402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550" b="45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27</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8"/>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275" name="Google Shape;275;p38"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276" name="Google Shape;276;p38"/>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9"/>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 COMPOUND</a:t>
            </a:r>
            <a:endParaRPr/>
          </a:p>
          <a:p>
            <a:pPr marL="0" lvl="0" indent="0" algn="ctr" rtl="0">
              <a:spcBef>
                <a:spcPts val="0"/>
              </a:spcBef>
              <a:spcAft>
                <a:spcPts val="0"/>
              </a:spcAft>
              <a:buNone/>
            </a:pPr>
            <a:r>
              <a:rPr lang="en-US"/>
              <a:t>STEP SCENARIO</a:t>
            </a:r>
            <a:endParaRPr/>
          </a:p>
        </p:txBody>
      </p:sp>
      <p:pic>
        <p:nvPicPr>
          <p:cNvPr id="282" name="Google Shape;282;p39"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283" name="Google Shape;283;p39"/>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p:nvSpPr>
          <p:cNvPr id="102" name="Rectangle 10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oup 103">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105" name="Freeform: Shape 104">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6" name="Freeform: Shape 105">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08" name="Freeform: Shape 107">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111">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4"/>
          <p:cNvSpPr txBox="1">
            <a:spLocks noGrp="1"/>
          </p:cNvSpPr>
          <p:nvPr>
            <p:ph type="title"/>
          </p:nvPr>
        </p:nvSpPr>
        <p:spPr>
          <a:xfrm>
            <a:off x="1495727" y="496801"/>
            <a:ext cx="4629967" cy="225839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4600" b="1" kern="1200" dirty="0">
                <a:solidFill>
                  <a:schemeClr val="bg1"/>
                </a:solidFill>
                <a:latin typeface="Dank Mono" pitchFamily="49" charset="77"/>
                <a:ea typeface="+mj-ea"/>
                <a:cs typeface="+mj-cs"/>
              </a:rPr>
              <a:t>INTRODUCTIONS</a:t>
            </a:r>
          </a:p>
        </p:txBody>
      </p:sp>
      <p:sp>
        <p:nvSpPr>
          <p:cNvPr id="114"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6"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1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19" name="Freeform: Shape 11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25" name="Oval 124">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Oval 126">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Freeform: Shape 128">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1" name="Freeform: Shape 130">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Google Shape;97;p14"/>
          <p:cNvSpPr txBox="1">
            <a:spLocks noGrp="1"/>
          </p:cNvSpPr>
          <p:nvPr>
            <p:ph type="sldNum" idx="12"/>
          </p:nvPr>
        </p:nvSpPr>
        <p:spPr>
          <a:xfrm>
            <a:off x="6457950" y="4767262"/>
            <a:ext cx="2057400" cy="273844"/>
          </a:xfrm>
          <a:prstGeom prst="rect">
            <a:avLst/>
          </a:prstGeom>
          <a:noFill/>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solidFill>
                <a:latin typeface="+mn-lt"/>
                <a:ea typeface="+mn-ea"/>
                <a:cs typeface="+mn-cs"/>
              </a:rPr>
              <a:pPr lvl="0" indent="0" algn="r">
                <a:lnSpc>
                  <a:spcPct val="90000"/>
                </a:lnSpc>
                <a:spcBef>
                  <a:spcPts val="0"/>
                </a:spcBef>
                <a:spcAft>
                  <a:spcPts val="600"/>
                </a:spcAft>
                <a:buNone/>
              </a:pPr>
              <a:t>3</a:t>
            </a:fld>
            <a:endParaRPr lang="en-US" sz="700" kern="1200">
              <a:solidFill>
                <a:srgbClr val="000000"/>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0"/>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DO THE NEXT 2 SCENARIOS</a:t>
            </a:r>
            <a:endParaRPr/>
          </a:p>
          <a:p>
            <a:pPr marL="0" lvl="0" indent="0" algn="ctr" rtl="0">
              <a:spcBef>
                <a:spcPts val="0"/>
              </a:spcBef>
              <a:spcAft>
                <a:spcPts val="0"/>
              </a:spcAft>
              <a:buClr>
                <a:schemeClr val="dk1"/>
              </a:buClr>
              <a:buSzPts val="1100"/>
              <a:buFont typeface="Arial"/>
              <a:buNone/>
            </a:pPr>
            <a:r>
              <a:rPr lang="en-US" sz="3000">
                <a:solidFill>
                  <a:schemeClr val="lt1"/>
                </a:solidFill>
              </a:rPr>
              <a:t>(adopt_puppies.feature Scenarios #5 &amp; 6)</a:t>
            </a:r>
            <a:endParaRPr/>
          </a:p>
        </p:txBody>
      </p:sp>
      <p:pic>
        <p:nvPicPr>
          <p:cNvPr id="289" name="Google Shape;289;p40"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290" name="Google Shape;290;p40"/>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296" name="Google Shape;296;p41"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297" name="Google Shape;297;p41"/>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2"/>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a:t>
            </a:r>
            <a:endParaRPr/>
          </a:p>
          <a:p>
            <a:pPr marL="0" lvl="0" indent="0" algn="ctr" rtl="0">
              <a:spcBef>
                <a:spcPts val="0"/>
              </a:spcBef>
              <a:spcAft>
                <a:spcPts val="0"/>
              </a:spcAft>
              <a:buNone/>
            </a:pPr>
            <a:r>
              <a:rPr lang="en-US"/>
              <a:t>CALCULATED ELEMENT SCENARIO</a:t>
            </a:r>
            <a:endParaRPr/>
          </a:p>
        </p:txBody>
      </p:sp>
      <p:pic>
        <p:nvPicPr>
          <p:cNvPr id="303" name="Google Shape;303;p42"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04" name="Google Shape;304;p42"/>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3"/>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TAGS, THE COMMAND LINE,</a:t>
            </a:r>
            <a:br>
              <a:rPr lang="en-US"/>
            </a:br>
            <a:r>
              <a:rPr lang="en-US"/>
              <a:t>AND OTHER SUNDRIES</a:t>
            </a:r>
            <a:endParaRPr/>
          </a:p>
        </p:txBody>
      </p:sp>
      <p:pic>
        <p:nvPicPr>
          <p:cNvPr id="310" name="Google Shape;310;p43"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11" name="Google Shape;311;p43"/>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TAGS</a:t>
            </a:r>
            <a:endParaRPr sz="3600" b="0" i="0" u="none" strike="noStrike" cap="none">
              <a:solidFill>
                <a:srgbClr val="3F3F3F"/>
              </a:solidFill>
              <a:latin typeface="Oswald"/>
              <a:ea typeface="Oswald"/>
              <a:cs typeface="Oswald"/>
              <a:sym typeface="Oswald"/>
            </a:endParaRPr>
          </a:p>
        </p:txBody>
      </p:sp>
      <p:pic>
        <p:nvPicPr>
          <p:cNvPr id="317" name="Google Shape;317;p44"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18" name="Google Shape;318;p44"/>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Tags are prepended with @ sign</a:t>
            </a:r>
            <a:endParaRPr sz="3200">
              <a:solidFill>
                <a:srgbClr val="3F3F3F"/>
              </a:solidFill>
              <a:latin typeface="Helvetica Neue"/>
              <a:ea typeface="Helvetica Neue"/>
              <a:cs typeface="Helvetica Neue"/>
              <a:sym typeface="Helvetica Neue"/>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Examples: @important @ignore</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Can be used to define special behavior in tests</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Can be used for test in/exclusion</a:t>
            </a:r>
            <a:endParaRPr sz="3200">
              <a:solidFill>
                <a:srgbClr val="3F3F3F"/>
              </a:solidFill>
              <a:latin typeface="Helvetica Neue"/>
              <a:ea typeface="Helvetica Neue"/>
              <a:cs typeface="Helvetica Neue"/>
              <a:sym typeface="Helvetica Neue"/>
            </a:endParaRPr>
          </a:p>
        </p:txBody>
      </p:sp>
      <p:sp>
        <p:nvSpPr>
          <p:cNvPr id="319" name="Google Shape;319;p44"/>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5"/>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USAGE OF TAGS</a:t>
            </a:r>
            <a:endParaRPr sz="3600" b="0" i="0" u="none" strike="noStrike" cap="none">
              <a:solidFill>
                <a:srgbClr val="3F3F3F"/>
              </a:solidFill>
              <a:latin typeface="Oswald"/>
              <a:ea typeface="Oswald"/>
              <a:cs typeface="Oswald"/>
              <a:sym typeface="Oswald"/>
            </a:endParaRPr>
          </a:p>
        </p:txBody>
      </p:sp>
      <p:pic>
        <p:nvPicPr>
          <p:cNvPr id="325" name="Google Shape;325;p45"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26" name="Google Shape;326;p45"/>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200">
                <a:solidFill>
                  <a:srgbClr val="3F3F3F"/>
                </a:solidFill>
                <a:latin typeface="Consolas"/>
                <a:ea typeface="Consolas"/>
                <a:cs typeface="Consolas"/>
                <a:sym typeface="Consolas"/>
              </a:rPr>
              <a:t>@ignore</a:t>
            </a:r>
            <a:endParaRPr sz="3200">
              <a:solidFill>
                <a:srgbClr val="3F3F3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3000">
                <a:solidFill>
                  <a:srgbClr val="3F3F3F"/>
                </a:solidFill>
                <a:latin typeface="Consolas"/>
                <a:ea typeface="Consolas"/>
                <a:cs typeface="Consolas"/>
                <a:sym typeface="Consolas"/>
              </a:rPr>
              <a:t>Scenario: See the details of a puppy</a:t>
            </a:r>
            <a:endParaRPr sz="3000">
              <a:solidFill>
                <a:srgbClr val="3F3F3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3000">
                <a:solidFill>
                  <a:srgbClr val="3F3F3F"/>
                </a:solidFill>
                <a:latin typeface="Consolas"/>
                <a:ea typeface="Consolas"/>
                <a:cs typeface="Consolas"/>
                <a:sym typeface="Consolas"/>
              </a:rPr>
              <a:t>  Given I am on the home page</a:t>
            </a:r>
            <a:endParaRPr sz="3000">
              <a:solidFill>
                <a:srgbClr val="3F3F3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3000">
                <a:solidFill>
                  <a:srgbClr val="3F3F3F"/>
                </a:solidFill>
                <a:latin typeface="Consolas"/>
                <a:ea typeface="Consolas"/>
                <a:cs typeface="Consolas"/>
                <a:sym typeface="Consolas"/>
              </a:rPr>
              <a:t>  When I click on the puppy "Brooke"</a:t>
            </a:r>
            <a:endParaRPr sz="3000">
              <a:solidFill>
                <a:srgbClr val="3F3F3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3000">
                <a:solidFill>
                  <a:srgbClr val="3F3F3F"/>
                </a:solidFill>
                <a:latin typeface="Consolas"/>
                <a:ea typeface="Consolas"/>
                <a:cs typeface="Consolas"/>
                <a:sym typeface="Consolas"/>
              </a:rPr>
              <a:t>  Then I see "Adopt Me!"</a:t>
            </a:r>
            <a:endParaRPr sz="3000">
              <a:solidFill>
                <a:srgbClr val="3F3F3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3200">
              <a:solidFill>
                <a:srgbClr val="3F3F3F"/>
              </a:solidFill>
              <a:latin typeface="Consolas"/>
              <a:ea typeface="Consolas"/>
              <a:cs typeface="Consolas"/>
              <a:sym typeface="Consolas"/>
            </a:endParaRPr>
          </a:p>
          <a:p>
            <a:pPr marL="0" lvl="0" indent="0" algn="l" rtl="0">
              <a:spcBef>
                <a:spcPts val="0"/>
              </a:spcBef>
              <a:spcAft>
                <a:spcPts val="0"/>
              </a:spcAft>
              <a:buNone/>
            </a:pPr>
            <a:endParaRPr sz="3200">
              <a:solidFill>
                <a:srgbClr val="3F3F3F"/>
              </a:solidFill>
              <a:latin typeface="Consolas"/>
              <a:ea typeface="Consolas"/>
              <a:cs typeface="Consolas"/>
              <a:sym typeface="Consolas"/>
            </a:endParaRPr>
          </a:p>
        </p:txBody>
      </p:sp>
      <p:sp>
        <p:nvSpPr>
          <p:cNvPr id="327" name="Google Shape;327;p45"/>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TAGS &amp; HOOKS</a:t>
            </a:r>
            <a:endParaRPr sz="3600" b="0" i="0" u="none" strike="noStrike" cap="none">
              <a:solidFill>
                <a:srgbClr val="3F3F3F"/>
              </a:solidFill>
              <a:latin typeface="Oswald"/>
              <a:ea typeface="Oswald"/>
              <a:cs typeface="Oswald"/>
              <a:sym typeface="Oswald"/>
            </a:endParaRPr>
          </a:p>
        </p:txBody>
      </p:sp>
      <p:pic>
        <p:nvPicPr>
          <p:cNvPr id="333" name="Google Shape;333;p46"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34" name="Google Shape;334;p46"/>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200">
                <a:solidFill>
                  <a:schemeClr val="dk1"/>
                </a:solidFill>
                <a:latin typeface="Consolas"/>
                <a:ea typeface="Consolas"/>
                <a:cs typeface="Consolas"/>
                <a:sym typeface="Consolas"/>
              </a:rPr>
              <a:t>Before('@javascript') do</a:t>
            </a:r>
            <a:br>
              <a:rPr lang="en-US" sz="3200">
                <a:solidFill>
                  <a:schemeClr val="dk1"/>
                </a:solidFill>
                <a:latin typeface="Consolas"/>
                <a:ea typeface="Consolas"/>
                <a:cs typeface="Consolas"/>
                <a:sym typeface="Consolas"/>
              </a:rPr>
            </a:br>
            <a:r>
              <a:rPr lang="en-US" sz="3200">
                <a:solidFill>
                  <a:schemeClr val="dk1"/>
                </a:solidFill>
                <a:latin typeface="Consolas"/>
                <a:ea typeface="Consolas"/>
                <a:cs typeface="Consolas"/>
                <a:sym typeface="Consolas"/>
              </a:rPr>
              <a:t>  # This will only run before</a:t>
            </a:r>
            <a:endParaRPr sz="32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3200">
                <a:solidFill>
                  <a:schemeClr val="dk1"/>
                </a:solidFill>
                <a:latin typeface="Consolas"/>
                <a:ea typeface="Consolas"/>
                <a:cs typeface="Consolas"/>
                <a:sym typeface="Consolas"/>
              </a:rPr>
              <a:t>  # scenarios tagged</a:t>
            </a:r>
            <a:br>
              <a:rPr lang="en-US" sz="3200">
                <a:solidFill>
                  <a:schemeClr val="dk1"/>
                </a:solidFill>
                <a:latin typeface="Consolas"/>
                <a:ea typeface="Consolas"/>
                <a:cs typeface="Consolas"/>
                <a:sym typeface="Consolas"/>
              </a:rPr>
            </a:br>
            <a:r>
              <a:rPr lang="en-US" sz="3200">
                <a:solidFill>
                  <a:schemeClr val="dk1"/>
                </a:solidFill>
                <a:latin typeface="Consolas"/>
                <a:ea typeface="Consolas"/>
                <a:cs typeface="Consolas"/>
                <a:sym typeface="Consolas"/>
              </a:rPr>
              <a:t>  # with @javascript.</a:t>
            </a:r>
            <a:br>
              <a:rPr lang="en-US" sz="3200">
                <a:solidFill>
                  <a:schemeClr val="dk1"/>
                </a:solidFill>
                <a:latin typeface="Consolas"/>
                <a:ea typeface="Consolas"/>
                <a:cs typeface="Consolas"/>
                <a:sym typeface="Consolas"/>
              </a:rPr>
            </a:br>
            <a:r>
              <a:rPr lang="en-US" sz="3200">
                <a:solidFill>
                  <a:schemeClr val="dk1"/>
                </a:solidFill>
                <a:latin typeface="Consolas"/>
                <a:ea typeface="Consolas"/>
                <a:cs typeface="Consolas"/>
                <a:sym typeface="Consolas"/>
              </a:rPr>
              <a:t>end</a:t>
            </a:r>
            <a:endParaRPr sz="3200">
              <a:solidFill>
                <a:srgbClr val="3F3F3F"/>
              </a:solidFill>
              <a:latin typeface="Helvetica Neue"/>
              <a:ea typeface="Helvetica Neue"/>
              <a:cs typeface="Helvetica Neue"/>
              <a:sym typeface="Helvetica Neue"/>
            </a:endParaRPr>
          </a:p>
        </p:txBody>
      </p:sp>
      <p:sp>
        <p:nvSpPr>
          <p:cNvPr id="335" name="Google Shape;335;p46"/>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7"/>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TAGS &amp; COMMAND LINE</a:t>
            </a:r>
            <a:endParaRPr sz="3600" b="0" i="0" u="none" strike="noStrike" cap="none">
              <a:solidFill>
                <a:srgbClr val="3F3F3F"/>
              </a:solidFill>
              <a:latin typeface="Oswald"/>
              <a:ea typeface="Oswald"/>
              <a:cs typeface="Oswald"/>
              <a:sym typeface="Oswald"/>
            </a:endParaRPr>
          </a:p>
        </p:txBody>
      </p:sp>
      <p:pic>
        <p:nvPicPr>
          <p:cNvPr id="341" name="Google Shape;341;p47"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42" name="Google Shape;342;p47"/>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Consolas"/>
              <a:buChar char="•"/>
            </a:pPr>
            <a:r>
              <a:rPr lang="en-US" sz="3200">
                <a:solidFill>
                  <a:srgbClr val="3F3F3F"/>
                </a:solidFill>
                <a:latin typeface="Consolas"/>
                <a:ea typeface="Consolas"/>
                <a:cs typeface="Consolas"/>
                <a:sym typeface="Consolas"/>
              </a:rPr>
              <a:t>cucumber --tags @wip</a:t>
            </a:r>
            <a:endParaRPr sz="3200">
              <a:solidFill>
                <a:srgbClr val="3F3F3F"/>
              </a:solidFill>
              <a:latin typeface="Consolas"/>
              <a:ea typeface="Consolas"/>
              <a:cs typeface="Consolas"/>
              <a:sym typeface="Consolas"/>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Run only items tagged with @wip</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Consolas"/>
              <a:buChar char="•"/>
            </a:pPr>
            <a:r>
              <a:rPr lang="en-US" sz="3200">
                <a:solidFill>
                  <a:srgbClr val="3F3F3F"/>
                </a:solidFill>
                <a:latin typeface="Consolas"/>
                <a:ea typeface="Consolas"/>
                <a:cs typeface="Consolas"/>
                <a:sym typeface="Consolas"/>
              </a:rPr>
              <a:t>cucumber --tags ‘not @wip’</a:t>
            </a:r>
            <a:endParaRPr sz="3200">
              <a:solidFill>
                <a:srgbClr val="3F3F3F"/>
              </a:solidFill>
              <a:latin typeface="Consolas"/>
              <a:ea typeface="Consolas"/>
              <a:cs typeface="Consolas"/>
              <a:sym typeface="Consolas"/>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Run all items NOT tagged with @wip</a:t>
            </a:r>
            <a:endParaRPr sz="3200">
              <a:solidFill>
                <a:srgbClr val="3F3F3F"/>
              </a:solidFill>
              <a:latin typeface="Helvetica Neue"/>
              <a:ea typeface="Helvetica Neue"/>
              <a:cs typeface="Helvetica Neue"/>
              <a:sym typeface="Helvetica Neue"/>
            </a:endParaRPr>
          </a:p>
        </p:txBody>
      </p:sp>
      <p:sp>
        <p:nvSpPr>
          <p:cNvPr id="343" name="Google Shape;343;p47"/>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TAGS &amp; RUBYMINE RUN CONFIGURATION</a:t>
            </a:r>
            <a:endParaRPr sz="3600" b="0" i="0" u="none" strike="noStrike" cap="none">
              <a:solidFill>
                <a:srgbClr val="3F3F3F"/>
              </a:solidFill>
              <a:latin typeface="Oswald"/>
              <a:ea typeface="Oswald"/>
              <a:cs typeface="Oswald"/>
              <a:sym typeface="Oswald"/>
            </a:endParaRPr>
          </a:p>
        </p:txBody>
      </p:sp>
      <p:pic>
        <p:nvPicPr>
          <p:cNvPr id="349" name="Google Shape;349;p48"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50" name="Google Shape;350;p48"/>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Rubymine supports Run/Debug Configurations where you can specify tags</a:t>
            </a:r>
            <a:endParaRPr sz="3200">
              <a:solidFill>
                <a:srgbClr val="3F3F3F"/>
              </a:solidFill>
              <a:latin typeface="Consolas"/>
              <a:ea typeface="Consolas"/>
              <a:cs typeface="Consolas"/>
              <a:sym typeface="Consolas"/>
            </a:endParaRPr>
          </a:p>
        </p:txBody>
      </p:sp>
      <p:sp>
        <p:nvSpPr>
          <p:cNvPr id="351" name="Google Shape;351;p48"/>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PROFILES</a:t>
            </a:r>
            <a:endParaRPr sz="3600" b="0" i="0" u="none" strike="noStrike" cap="none">
              <a:solidFill>
                <a:srgbClr val="3F3F3F"/>
              </a:solidFill>
              <a:latin typeface="Oswald"/>
              <a:ea typeface="Oswald"/>
              <a:cs typeface="Oswald"/>
              <a:sym typeface="Oswald"/>
            </a:endParaRPr>
          </a:p>
        </p:txBody>
      </p:sp>
      <p:pic>
        <p:nvPicPr>
          <p:cNvPr id="357" name="Google Shape;357;p49"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58" name="Google Shape;358;p49"/>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Profiles are preconfigured switches for Cucumber</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Profiles can be default, or named</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Allows you to preset formatting, fast fail, etc</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Char char="●"/>
            </a:pPr>
            <a:r>
              <a:rPr lang="en-US" sz="3200">
                <a:solidFill>
                  <a:srgbClr val="3F3F3F"/>
                </a:solidFill>
                <a:latin typeface="Helvetica Neue"/>
                <a:ea typeface="Helvetica Neue"/>
                <a:cs typeface="Helvetica Neue"/>
                <a:sym typeface="Helvetica Neue"/>
              </a:rPr>
              <a:t>Stored in </a:t>
            </a:r>
            <a:r>
              <a:rPr lang="en-US" sz="3200">
                <a:solidFill>
                  <a:srgbClr val="3F3F3F"/>
                </a:solidFill>
                <a:latin typeface="Consolas"/>
                <a:ea typeface="Consolas"/>
                <a:cs typeface="Consolas"/>
                <a:sym typeface="Consolas"/>
              </a:rPr>
              <a:t>cucumber.yml</a:t>
            </a:r>
            <a:r>
              <a:rPr lang="en-US" sz="3200">
                <a:solidFill>
                  <a:srgbClr val="3F3F3F"/>
                </a:solidFill>
                <a:latin typeface="Helvetica Neue"/>
                <a:ea typeface="Helvetica Neue"/>
                <a:cs typeface="Helvetica Neue"/>
                <a:sym typeface="Helvetica Neue"/>
              </a:rPr>
              <a:t> file</a:t>
            </a:r>
            <a:endParaRPr sz="3200">
              <a:solidFill>
                <a:srgbClr val="3F3F3F"/>
              </a:solidFill>
              <a:latin typeface="Helvetica Neue"/>
              <a:ea typeface="Helvetica Neue"/>
              <a:cs typeface="Helvetica Neue"/>
              <a:sym typeface="Helvetica Neue"/>
            </a:endParaRPr>
          </a:p>
        </p:txBody>
      </p:sp>
      <p:sp>
        <p:nvSpPr>
          <p:cNvPr id="359" name="Google Shape;359;p49"/>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151 BEST Thinking Man Statue IMAGES, STOCK PHOTOS &amp;amp; VECTORS | Adobe Stock">
            <a:extLst>
              <a:ext uri="{FF2B5EF4-FFF2-40B4-BE49-F238E27FC236}">
                <a16:creationId xmlns:a16="http://schemas.microsoft.com/office/drawing/2014/main" id="{908AC920-8CDE-7D4A-B0CE-40122C34B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23297" b="-2"/>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i="1" kern="1200" dirty="0">
                <a:solidFill>
                  <a:schemeClr val="tx1"/>
                </a:solidFill>
                <a:latin typeface="Dank Mono" pitchFamily="49" charset="77"/>
                <a:ea typeface="+mj-ea"/>
                <a:cs typeface="+mj-cs"/>
              </a:rPr>
              <a:t>Why Are We Here?</a:t>
            </a:r>
            <a:endParaRPr lang="en-US" sz="4000" i="1"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Google Shape;105;p15"/>
          <p:cNvSpPr txBox="1">
            <a:spLocks noGrp="1"/>
          </p:cNvSpPr>
          <p:nvPr>
            <p:ph type="sldNum" idx="12"/>
          </p:nvPr>
        </p:nvSpPr>
        <p:spPr>
          <a:xfrm>
            <a:off x="82194" y="4815393"/>
            <a:ext cx="2057400" cy="273844"/>
          </a:xfrm>
          <a:prstGeom prst="rect">
            <a:avLst/>
          </a:prstGeom>
        </p:spPr>
        <p:txBody>
          <a:bodyPr spcFirstLastPara="1" vert="horz" lIns="91440" tIns="45720" rIns="91440" bIns="45720" rtlCol="0" anchor="b" anchorCtr="0">
            <a:normAutofit/>
          </a:bodyPr>
          <a:lstStyle/>
          <a:p>
            <a:pPr>
              <a:lnSpc>
                <a:spcPct val="90000"/>
              </a:lnSpc>
              <a:spcAft>
                <a:spcPts val="600"/>
              </a:spcAft>
              <a:buClrTx/>
              <a:defRPr/>
            </a:pPr>
            <a:fld id="{00000000-1234-1234-1234-123412341234}" type="slidenum">
              <a:rPr lang="en-US" sz="700" kern="1200">
                <a:solidFill>
                  <a:schemeClr val="tx1"/>
                </a:solidFill>
                <a:ea typeface="+mn-ea"/>
                <a:cs typeface="+mn-cs"/>
              </a:rPr>
              <a:pPr>
                <a:lnSpc>
                  <a:spcPct val="90000"/>
                </a:lnSpc>
                <a:spcAft>
                  <a:spcPts val="600"/>
                </a:spcAft>
                <a:buClrTx/>
                <a:defRPr/>
              </a:pPr>
              <a:t>4</a:t>
            </a:fld>
            <a:endParaRPr lang="en-US" sz="700" kern="1200" dirty="0">
              <a:solidFill>
                <a:schemeClr val="tx1"/>
              </a:solidFill>
              <a:ea typeface="+mn-ea"/>
              <a:cs typeface="+mn-cs"/>
            </a:endParaRPr>
          </a:p>
        </p:txBody>
      </p:sp>
      <p:pic>
        <p:nvPicPr>
          <p:cNvPr id="16" name="Picture 15">
            <a:extLst>
              <a:ext uri="{FF2B5EF4-FFF2-40B4-BE49-F238E27FC236}">
                <a16:creationId xmlns:a16="http://schemas.microsoft.com/office/drawing/2014/main" id="{8EB12AA0-386B-2B45-8555-8C1D1C1FE5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2"/>
                                        </p:tgtEl>
                                        <p:attrNameLst>
                                          <p:attrName>style.visibility</p:attrName>
                                        </p:attrNameLst>
                                      </p:cBhvr>
                                      <p:to>
                                        <p:strVal val="visible"/>
                                      </p:to>
                                    </p:set>
                                    <p:animEffect transition="in" filter="fade">
                                      <p:cBhvr>
                                        <p:cTn id="7" dur="7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PROFILES &amp; COMMAND LINE</a:t>
            </a:r>
            <a:endParaRPr sz="3600" b="0" i="0" u="none" strike="noStrike" cap="none">
              <a:solidFill>
                <a:srgbClr val="3F3F3F"/>
              </a:solidFill>
              <a:latin typeface="Oswald"/>
              <a:ea typeface="Oswald"/>
              <a:cs typeface="Oswald"/>
              <a:sym typeface="Oswald"/>
            </a:endParaRPr>
          </a:p>
        </p:txBody>
      </p:sp>
      <p:pic>
        <p:nvPicPr>
          <p:cNvPr id="365" name="Google Shape;365;p50"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66" name="Google Shape;366;p50"/>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Consolas"/>
              <a:buChar char="●"/>
            </a:pPr>
            <a:r>
              <a:rPr lang="en-US" sz="3200">
                <a:solidFill>
                  <a:srgbClr val="3F3F3F"/>
                </a:solidFill>
                <a:latin typeface="Consolas"/>
                <a:ea typeface="Consolas"/>
                <a:cs typeface="Consolas"/>
                <a:sym typeface="Consolas"/>
              </a:rPr>
              <a:t>cucumber</a:t>
            </a:r>
            <a:endParaRPr sz="3200">
              <a:solidFill>
                <a:srgbClr val="3F3F3F"/>
              </a:solidFill>
              <a:latin typeface="Consolas"/>
              <a:ea typeface="Consolas"/>
              <a:cs typeface="Consolas"/>
              <a:sym typeface="Consolas"/>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Run all items NOT tagged with @wip, @javascript, @not_ready, @ignore</a:t>
            </a:r>
            <a:endParaRPr sz="3200">
              <a:solidFill>
                <a:srgbClr val="3F3F3F"/>
              </a:solidFill>
              <a:latin typeface="Consolas"/>
              <a:ea typeface="Consolas"/>
              <a:cs typeface="Consolas"/>
              <a:sym typeface="Consolas"/>
            </a:endParaRPr>
          </a:p>
          <a:p>
            <a:pPr marL="457200" lvl="0" indent="-431800" algn="l" rtl="0">
              <a:spcBef>
                <a:spcPts val="0"/>
              </a:spcBef>
              <a:spcAft>
                <a:spcPts val="0"/>
              </a:spcAft>
              <a:buClr>
                <a:srgbClr val="3F3F3F"/>
              </a:buClr>
              <a:buSzPts val="3200"/>
              <a:buFont typeface="Consolas"/>
              <a:buChar char="●"/>
            </a:pPr>
            <a:r>
              <a:rPr lang="en-US" sz="3200">
                <a:solidFill>
                  <a:srgbClr val="3F3F3F"/>
                </a:solidFill>
                <a:latin typeface="Consolas"/>
                <a:ea typeface="Consolas"/>
                <a:cs typeface="Consolas"/>
                <a:sym typeface="Consolas"/>
              </a:rPr>
              <a:t>cucumber -p wip</a:t>
            </a:r>
            <a:endParaRPr sz="3200">
              <a:solidFill>
                <a:srgbClr val="3F3F3F"/>
              </a:solidFill>
              <a:latin typeface="Consolas"/>
              <a:ea typeface="Consolas"/>
              <a:cs typeface="Consolas"/>
              <a:sym typeface="Consolas"/>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Run ONLY items tagged with @wip</a:t>
            </a:r>
            <a:endParaRPr sz="3200">
              <a:solidFill>
                <a:srgbClr val="3F3F3F"/>
              </a:solidFill>
              <a:latin typeface="Helvetica Neue"/>
              <a:ea typeface="Helvetica Neue"/>
              <a:cs typeface="Helvetica Neue"/>
              <a:sym typeface="Helvetica Neue"/>
            </a:endParaRPr>
          </a:p>
        </p:txBody>
      </p:sp>
      <p:sp>
        <p:nvSpPr>
          <p:cNvPr id="367" name="Google Shape;367;p50"/>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TAGS &amp; PROFILES WRAPUP</a:t>
            </a:r>
            <a:endParaRPr sz="3600" b="0" i="0" u="none" strike="noStrike" cap="none">
              <a:solidFill>
                <a:srgbClr val="3F3F3F"/>
              </a:solidFill>
              <a:latin typeface="Oswald"/>
              <a:ea typeface="Oswald"/>
              <a:cs typeface="Oswald"/>
              <a:sym typeface="Oswald"/>
            </a:endParaRPr>
          </a:p>
        </p:txBody>
      </p:sp>
      <p:pic>
        <p:nvPicPr>
          <p:cNvPr id="373" name="Google Shape;373;p51"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74" name="Google Shape;374;p51"/>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Super useful for development flow to only run test(s) you are focusing on</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You can implement Scenario #7 like I did… or put an @ignore tag above Scenario #7</a:t>
            </a:r>
            <a:endParaRPr sz="3200">
              <a:solidFill>
                <a:srgbClr val="3F3F3F"/>
              </a:solidFill>
              <a:latin typeface="Helvetica Neue"/>
              <a:ea typeface="Helvetica Neue"/>
              <a:cs typeface="Helvetica Neue"/>
              <a:sym typeface="Helvetica Neue"/>
            </a:endParaRPr>
          </a:p>
        </p:txBody>
      </p:sp>
      <p:sp>
        <p:nvSpPr>
          <p:cNvPr id="375" name="Google Shape;375;p51"/>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5" name="Rectangle 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3556" name="Picture 4" descr="The Best Time of Day to Take a Break from Work">
            <a:extLst>
              <a:ext uri="{FF2B5EF4-FFF2-40B4-BE49-F238E27FC236}">
                <a16:creationId xmlns:a16="http://schemas.microsoft.com/office/drawing/2014/main" id="{2CB7B1BB-9324-8D43-A968-360468E5B1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4" r="-1" b="-1"/>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3"/>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 SCENARIO</a:t>
            </a:r>
            <a:endParaRPr/>
          </a:p>
          <a:p>
            <a:pPr marL="0" lvl="0" indent="0" algn="ctr" rtl="0">
              <a:spcBef>
                <a:spcPts val="0"/>
              </a:spcBef>
              <a:spcAft>
                <a:spcPts val="0"/>
              </a:spcAft>
              <a:buNone/>
            </a:pPr>
            <a:r>
              <a:rPr lang="en-US"/>
              <a:t>THAT USES A DATA TABLE</a:t>
            </a:r>
            <a:endParaRPr/>
          </a:p>
        </p:txBody>
      </p:sp>
      <p:pic>
        <p:nvPicPr>
          <p:cNvPr id="388" name="Google Shape;388;p53"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89" name="Google Shape;389;p53"/>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DO THE NEXT SCENARIO</a:t>
            </a:r>
            <a:endParaRPr/>
          </a:p>
          <a:p>
            <a:pPr marL="0" lvl="0" indent="0" algn="ctr" rtl="0">
              <a:spcBef>
                <a:spcPts val="0"/>
              </a:spcBef>
              <a:spcAft>
                <a:spcPts val="0"/>
              </a:spcAft>
              <a:buClr>
                <a:schemeClr val="dk1"/>
              </a:buClr>
              <a:buSzPts val="1100"/>
              <a:buFont typeface="Arial"/>
              <a:buNone/>
            </a:pPr>
            <a:r>
              <a:rPr lang="en-US" sz="3000">
                <a:solidFill>
                  <a:schemeClr val="lt1"/>
                </a:solidFill>
              </a:rPr>
              <a:t>(adopt_puppies.feature Scenario #8)</a:t>
            </a:r>
            <a:endParaRPr/>
          </a:p>
        </p:txBody>
      </p:sp>
      <p:pic>
        <p:nvPicPr>
          <p:cNvPr id="395" name="Google Shape;395;p54"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96" name="Google Shape;396;p54"/>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5"/>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402" name="Google Shape;402;p55"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03" name="Google Shape;403;p55"/>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6"/>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DAY 1 - WRAP UP!</a:t>
            </a:r>
            <a:endParaRPr/>
          </a:p>
        </p:txBody>
      </p:sp>
      <p:pic>
        <p:nvPicPr>
          <p:cNvPr id="409" name="Google Shape;409;p56"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10" name="Google Shape;410;p56"/>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57" descr="XMVLGZZTW3.jpg"/>
          <p:cNvPicPr preferRelativeResize="0"/>
          <p:nvPr/>
        </p:nvPicPr>
        <p:blipFill rotWithShape="1">
          <a:blip r:embed="rId3">
            <a:alphaModFix/>
          </a:blip>
          <a:srcRect l="14653" b="13859"/>
          <a:stretch/>
        </p:blipFill>
        <p:spPr>
          <a:xfrm flipH="1">
            <a:off x="0" y="-1009646"/>
            <a:ext cx="9144000" cy="6153000"/>
          </a:xfrm>
          <a:prstGeom prst="rect">
            <a:avLst/>
          </a:prstGeom>
          <a:noFill/>
          <a:ln>
            <a:noFill/>
          </a:ln>
        </p:spPr>
      </p:pic>
      <p:pic>
        <p:nvPicPr>
          <p:cNvPr id="416" name="Google Shape;416;p57" descr="LeanDog_Otis.png"/>
          <p:cNvPicPr preferRelativeResize="0"/>
          <p:nvPr/>
        </p:nvPicPr>
        <p:blipFill rotWithShape="1">
          <a:blip r:embed="rId4">
            <a:alphaModFix/>
          </a:blip>
          <a:srcRect/>
          <a:stretch/>
        </p:blipFill>
        <p:spPr>
          <a:xfrm>
            <a:off x="8137283" y="4272485"/>
            <a:ext cx="818700" cy="814800"/>
          </a:xfrm>
          <a:prstGeom prst="rect">
            <a:avLst/>
          </a:prstGeom>
          <a:noFill/>
          <a:ln>
            <a:noFill/>
          </a:ln>
        </p:spPr>
      </p:pic>
      <p:sp>
        <p:nvSpPr>
          <p:cNvPr id="417" name="Google Shape;417;p57"/>
          <p:cNvSpPr txBox="1"/>
          <p:nvPr/>
        </p:nvSpPr>
        <p:spPr>
          <a:xfrm>
            <a:off x="457200" y="518110"/>
            <a:ext cx="7863900" cy="384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a:solidFill>
                  <a:schemeClr val="lt1"/>
                </a:solidFill>
                <a:latin typeface="Oswald"/>
                <a:ea typeface="Oswald"/>
                <a:cs typeface="Oswald"/>
                <a:sym typeface="Oswald"/>
              </a:rPr>
              <a:t>DAY 2</a:t>
            </a:r>
            <a:endParaRPr sz="9600" b="1">
              <a:solidFill>
                <a:srgbClr val="FFFFFF"/>
              </a:solidFill>
              <a:latin typeface="Oswald"/>
              <a:ea typeface="Oswald"/>
              <a:cs typeface="Oswald"/>
              <a:sym typeface="Oswald"/>
            </a:endParaRPr>
          </a:p>
          <a:p>
            <a:pPr marL="0" marR="0" lvl="0" indent="0" algn="l" rtl="0">
              <a:spcBef>
                <a:spcPts val="0"/>
              </a:spcBef>
              <a:spcAft>
                <a:spcPts val="0"/>
              </a:spcAft>
              <a:buNone/>
            </a:pPr>
            <a:endParaRPr>
              <a:latin typeface="Oswald"/>
              <a:ea typeface="Oswald"/>
              <a:cs typeface="Oswald"/>
              <a:sym typeface="Oswald"/>
            </a:endParaRPr>
          </a:p>
          <a:p>
            <a:pPr marL="0" marR="0" lvl="0" indent="0" algn="l" rtl="0">
              <a:spcBef>
                <a:spcPts val="0"/>
              </a:spcBef>
              <a:spcAft>
                <a:spcPts val="0"/>
              </a:spcAft>
              <a:buNone/>
            </a:pPr>
            <a:endParaRPr sz="5400" b="1">
              <a:solidFill>
                <a:schemeClr val="lt1"/>
              </a:solidFill>
              <a:latin typeface="Oswald"/>
              <a:ea typeface="Oswald"/>
              <a:cs typeface="Oswald"/>
              <a:sym typeface="Oswald"/>
            </a:endParaRPr>
          </a:p>
        </p:txBody>
      </p:sp>
      <p:sp>
        <p:nvSpPr>
          <p:cNvPr id="418" name="Google Shape;418;p57"/>
          <p:cNvSpPr txBox="1"/>
          <p:nvPr/>
        </p:nvSpPr>
        <p:spPr>
          <a:xfrm>
            <a:off x="457200" y="4595250"/>
            <a:ext cx="4665300" cy="3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Oswald"/>
                <a:ea typeface="Oswald"/>
                <a:cs typeface="Oswald"/>
                <a:sym typeface="Oswald"/>
              </a:rPr>
              <a:t>(BAMBOO FLOORING IS 1762 ON THE JANKA HARDNESS SCALE)</a:t>
            </a:r>
            <a:endParaRPr>
              <a:solidFill>
                <a:schemeClr val="lt1"/>
              </a:solidFill>
              <a:latin typeface="Oswald"/>
              <a:ea typeface="Oswald"/>
              <a:cs typeface="Oswald"/>
              <a:sym typeface="Oswald"/>
            </a:endParaRPr>
          </a:p>
        </p:txBody>
      </p:sp>
      <p:sp>
        <p:nvSpPr>
          <p:cNvPr id="419" name="Google Shape;419;p57"/>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8"/>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RECAP</a:t>
            </a:r>
            <a:endParaRPr/>
          </a:p>
        </p:txBody>
      </p:sp>
      <p:pic>
        <p:nvPicPr>
          <p:cNvPr id="425" name="Google Shape;425;p58"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26" name="Google Shape;426;p58"/>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9"/>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 SCENARIO</a:t>
            </a:r>
            <a:endParaRPr/>
          </a:p>
          <a:p>
            <a:pPr marL="0" lvl="0" indent="0" algn="ctr" rtl="0">
              <a:spcBef>
                <a:spcPts val="0"/>
              </a:spcBef>
              <a:spcAft>
                <a:spcPts val="0"/>
              </a:spcAft>
              <a:buNone/>
            </a:pPr>
            <a:r>
              <a:rPr lang="en-US"/>
              <a:t>THAT USES AN OUTLINE</a:t>
            </a:r>
            <a:endParaRPr/>
          </a:p>
        </p:txBody>
      </p:sp>
      <p:pic>
        <p:nvPicPr>
          <p:cNvPr id="432" name="Google Shape;432;p59"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33" name="Google Shape;433;p59"/>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ow to Write Perfect Paid Social Media Marketing Objectives (With Examples)">
            <a:extLst>
              <a:ext uri="{FF2B5EF4-FFF2-40B4-BE49-F238E27FC236}">
                <a16:creationId xmlns:a16="http://schemas.microsoft.com/office/drawing/2014/main" id="{666EEE0B-F93F-B949-87F4-B7322D5359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31045" b="-1"/>
          <a:stretch/>
        </p:blipFill>
        <p:spPr bwMode="auto">
          <a:xfrm>
            <a:off x="2641851" y="10"/>
            <a:ext cx="6502149" cy="5143490"/>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278320" y="870966"/>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143" name="Rectangle 14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5" name="Rectangle 14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Google Shape;104;p15"/>
          <p:cNvSpPr txBox="1"/>
          <p:nvPr/>
        </p:nvSpPr>
        <p:spPr>
          <a:xfrm>
            <a:off x="0" y="2038540"/>
            <a:ext cx="4854388"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
        <p:nvSpPr>
          <p:cNvPr id="105" name="Google Shape;105;p15"/>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5</a:t>
            </a:fld>
            <a:endParaRPr lang="en-US" sz="700" kern="1200">
              <a:solidFill>
                <a:schemeClr val="tx1"/>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28644049"/>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0"/>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DO THE NEXT SCENARIO</a:t>
            </a:r>
            <a:endParaRPr/>
          </a:p>
          <a:p>
            <a:pPr marL="0" lvl="0" indent="0" algn="ctr" rtl="0">
              <a:spcBef>
                <a:spcPts val="0"/>
              </a:spcBef>
              <a:spcAft>
                <a:spcPts val="0"/>
              </a:spcAft>
              <a:buNone/>
            </a:pPr>
            <a:r>
              <a:rPr lang="en-US" sz="3000"/>
              <a:t>(adopt_puppies.feature Scenario #9)</a:t>
            </a:r>
            <a:endParaRPr sz="3000"/>
          </a:p>
        </p:txBody>
      </p:sp>
      <p:pic>
        <p:nvPicPr>
          <p:cNvPr id="439" name="Google Shape;439;p60"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40" name="Google Shape;440;p60"/>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1"/>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446" name="Google Shape;446;p61"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47" name="Google Shape;447;p61"/>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2"/>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 SCENARIO</a:t>
            </a:r>
            <a:endParaRPr/>
          </a:p>
          <a:p>
            <a:pPr marL="0" lvl="0" indent="0" algn="ctr" rtl="0">
              <a:spcBef>
                <a:spcPts val="0"/>
              </a:spcBef>
              <a:spcAft>
                <a:spcPts val="0"/>
              </a:spcAft>
              <a:buNone/>
            </a:pPr>
            <a:r>
              <a:rPr lang="en-US"/>
              <a:t>THAT USES A BACKGROUND</a:t>
            </a:r>
            <a:endParaRPr/>
          </a:p>
        </p:txBody>
      </p:sp>
      <p:pic>
        <p:nvPicPr>
          <p:cNvPr id="453" name="Google Shape;453;p62"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54" name="Google Shape;454;p62"/>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3"/>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DO THE NEXT SCENARIO</a:t>
            </a:r>
            <a:endParaRPr/>
          </a:p>
        </p:txBody>
      </p:sp>
      <p:pic>
        <p:nvPicPr>
          <p:cNvPr id="460" name="Google Shape;460;p63"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61" name="Google Shape;461;p63"/>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4"/>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467" name="Google Shape;467;p64"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68" name="Google Shape;468;p64"/>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5"/>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15 MIN BIO BREAK!</a:t>
            </a:r>
            <a:endParaRPr/>
          </a:p>
        </p:txBody>
      </p:sp>
      <p:pic>
        <p:nvPicPr>
          <p:cNvPr id="474" name="Google Shape;474;p65"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75" name="Google Shape;475;p65"/>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WHICH IS BETTER IN STEP DEFINITIONS?</a:t>
            </a:r>
            <a:endParaRPr sz="3600" b="0" i="0" u="none" strike="noStrike" cap="none">
              <a:solidFill>
                <a:srgbClr val="3F3F3F"/>
              </a:solidFill>
              <a:latin typeface="Oswald"/>
              <a:ea typeface="Oswald"/>
              <a:cs typeface="Oswald"/>
              <a:sym typeface="Oswald"/>
            </a:endParaRPr>
          </a:p>
        </p:txBody>
      </p:sp>
      <p:pic>
        <p:nvPicPr>
          <p:cNvPr id="481" name="Google Shape;481;p66"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82" name="Google Shape;482;p66"/>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Clr>
                <a:srgbClr val="3F3F3F"/>
              </a:buClr>
              <a:buSzPts val="2400"/>
              <a:buFont typeface="Consolas"/>
              <a:buChar char="•"/>
            </a:pPr>
            <a:r>
              <a:rPr lang="en-US" sz="2400">
                <a:solidFill>
                  <a:srgbClr val="3F3F3F"/>
                </a:solidFill>
                <a:latin typeface="Consolas"/>
                <a:ea typeface="Consolas"/>
                <a:cs typeface="Consolas"/>
                <a:sym typeface="Consolas"/>
              </a:rPr>
              <a:t>@browser.text_field(id:’username’).text = ‘</a:t>
            </a:r>
            <a:r>
              <a:rPr lang="en-US" sz="2400" u="sng">
                <a:solidFill>
                  <a:schemeClr val="hlink"/>
                </a:solidFill>
                <a:latin typeface="Consolas"/>
                <a:ea typeface="Consolas"/>
                <a:cs typeface="Consolas"/>
                <a:sym typeface="Consolas"/>
                <a:hlinkClick r:id="rId4"/>
              </a:rPr>
              <a:t>joe@sixpack.com</a:t>
            </a:r>
            <a:r>
              <a:rPr lang="en-US" sz="2400">
                <a:solidFill>
                  <a:srgbClr val="3F3F3F"/>
                </a:solidFill>
                <a:latin typeface="Consolas"/>
                <a:ea typeface="Consolas"/>
                <a:cs typeface="Consolas"/>
                <a:sym typeface="Consolas"/>
              </a:rPr>
              <a:t>’</a:t>
            </a:r>
            <a:br>
              <a:rPr lang="en-US" sz="2400">
                <a:solidFill>
                  <a:srgbClr val="3F3F3F"/>
                </a:solidFill>
                <a:latin typeface="Consolas"/>
                <a:ea typeface="Consolas"/>
                <a:cs typeface="Consolas"/>
                <a:sym typeface="Consolas"/>
              </a:rPr>
            </a:br>
            <a:r>
              <a:rPr lang="en-US" sz="2400">
                <a:solidFill>
                  <a:srgbClr val="3F3F3F"/>
                </a:solidFill>
                <a:latin typeface="Consolas"/>
                <a:ea typeface="Consolas"/>
                <a:cs typeface="Consolas"/>
                <a:sym typeface="Consolas"/>
              </a:rPr>
              <a:t>@browser.text_field(id:’password’).text = ‘P@ssw0rd1!’</a:t>
            </a:r>
            <a:br>
              <a:rPr lang="en-US" sz="2400">
                <a:solidFill>
                  <a:srgbClr val="3F3F3F"/>
                </a:solidFill>
                <a:latin typeface="Consolas"/>
                <a:ea typeface="Consolas"/>
                <a:cs typeface="Consolas"/>
                <a:sym typeface="Consolas"/>
              </a:rPr>
            </a:br>
            <a:r>
              <a:rPr lang="en-US" sz="2400">
                <a:solidFill>
                  <a:srgbClr val="3F3F3F"/>
                </a:solidFill>
                <a:latin typeface="Consolas"/>
                <a:ea typeface="Consolas"/>
                <a:cs typeface="Consolas"/>
                <a:sym typeface="Consolas"/>
              </a:rPr>
              <a:t>@browser.input(id:’submit’).click</a:t>
            </a:r>
            <a:endParaRPr sz="2400">
              <a:solidFill>
                <a:srgbClr val="3F3F3F"/>
              </a:solidFill>
              <a:latin typeface="Consolas"/>
              <a:ea typeface="Consolas"/>
              <a:cs typeface="Consolas"/>
              <a:sym typeface="Consolas"/>
            </a:endParaRPr>
          </a:p>
          <a:p>
            <a:pPr marL="0" lvl="0" indent="0" algn="l" rtl="0">
              <a:spcBef>
                <a:spcPts val="0"/>
              </a:spcBef>
              <a:spcAft>
                <a:spcPts val="0"/>
              </a:spcAft>
              <a:buNone/>
            </a:pPr>
            <a:r>
              <a:rPr lang="en-US" sz="2400" b="1">
                <a:solidFill>
                  <a:srgbClr val="3F3F3F"/>
                </a:solidFill>
                <a:latin typeface="Consolas"/>
                <a:ea typeface="Consolas"/>
                <a:cs typeface="Consolas"/>
                <a:sym typeface="Consolas"/>
              </a:rPr>
              <a:t>OR</a:t>
            </a:r>
            <a:endParaRPr sz="2400" b="1">
              <a:solidFill>
                <a:srgbClr val="3F3F3F"/>
              </a:solidFill>
              <a:latin typeface="Consolas"/>
              <a:ea typeface="Consolas"/>
              <a:cs typeface="Consolas"/>
              <a:sym typeface="Consolas"/>
            </a:endParaRPr>
          </a:p>
          <a:p>
            <a:pPr marL="457200" lvl="0" indent="-406400" algn="l" rtl="0">
              <a:spcBef>
                <a:spcPts val="0"/>
              </a:spcBef>
              <a:spcAft>
                <a:spcPts val="0"/>
              </a:spcAft>
              <a:buClr>
                <a:srgbClr val="3F3F3F"/>
              </a:buClr>
              <a:buSzPts val="2400"/>
              <a:buFont typeface="Consolas"/>
              <a:buChar char="•"/>
            </a:pPr>
            <a:r>
              <a:rPr lang="en-US" sz="2400">
                <a:solidFill>
                  <a:srgbClr val="3F3F3F"/>
                </a:solidFill>
                <a:latin typeface="Consolas"/>
                <a:ea typeface="Consolas"/>
                <a:cs typeface="Consolas"/>
                <a:sym typeface="Consolas"/>
              </a:rPr>
              <a:t>loginPage.login_with(‘</a:t>
            </a:r>
            <a:r>
              <a:rPr lang="en-US" sz="2400" u="sng">
                <a:solidFill>
                  <a:schemeClr val="hlink"/>
                </a:solidFill>
                <a:latin typeface="Consolas"/>
                <a:ea typeface="Consolas"/>
                <a:cs typeface="Consolas"/>
                <a:sym typeface="Consolas"/>
                <a:hlinkClick r:id="rId4"/>
              </a:rPr>
              <a:t>joe@sixpack.com</a:t>
            </a:r>
            <a:r>
              <a:rPr lang="en-US" sz="2400">
                <a:solidFill>
                  <a:srgbClr val="3F3F3F"/>
                </a:solidFill>
                <a:latin typeface="Consolas"/>
                <a:ea typeface="Consolas"/>
                <a:cs typeface="Consolas"/>
                <a:sym typeface="Consolas"/>
              </a:rPr>
              <a:t>’, ‘P@ssw0rd1!’)</a:t>
            </a:r>
            <a:endParaRPr sz="2400">
              <a:solidFill>
                <a:srgbClr val="3F3F3F"/>
              </a:solidFill>
              <a:latin typeface="Consolas"/>
              <a:ea typeface="Consolas"/>
              <a:cs typeface="Consolas"/>
              <a:sym typeface="Consolas"/>
            </a:endParaRPr>
          </a:p>
        </p:txBody>
      </p:sp>
      <p:sp>
        <p:nvSpPr>
          <p:cNvPr id="483" name="Google Shape;483;p66"/>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7"/>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PAGEOBJECT PATTERN</a:t>
            </a:r>
            <a:endParaRPr/>
          </a:p>
        </p:txBody>
      </p:sp>
      <p:pic>
        <p:nvPicPr>
          <p:cNvPr id="489" name="Google Shape;489;p67"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90" name="Google Shape;490;p67"/>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PAGEOBJECT</a:t>
            </a:r>
            <a:endParaRPr sz="3600" b="0" i="0" u="none" strike="noStrike" cap="none">
              <a:solidFill>
                <a:srgbClr val="3F3F3F"/>
              </a:solidFill>
              <a:latin typeface="Oswald"/>
              <a:ea typeface="Oswald"/>
              <a:cs typeface="Oswald"/>
              <a:sym typeface="Oswald"/>
            </a:endParaRPr>
          </a:p>
        </p:txBody>
      </p:sp>
      <p:pic>
        <p:nvPicPr>
          <p:cNvPr id="496" name="Google Shape;496;p68"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97" name="Google Shape;497;p68"/>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Pattern that represents HTML pages as objects</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Encapsulate functionality of a page</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One place to change if HTML structure changes</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Expose page functionality as services</a:t>
            </a:r>
            <a:endParaRPr sz="3200">
              <a:solidFill>
                <a:srgbClr val="3F3F3F"/>
              </a:solidFill>
              <a:latin typeface="Helvetica Neue"/>
              <a:ea typeface="Helvetica Neue"/>
              <a:cs typeface="Helvetica Neue"/>
              <a:sym typeface="Helvetica Neue"/>
            </a:endParaRPr>
          </a:p>
        </p:txBody>
      </p:sp>
      <p:sp>
        <p:nvSpPr>
          <p:cNvPr id="498" name="Google Shape;498;p68"/>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PAGEOBJECT - SERVICES</a:t>
            </a:r>
            <a:endParaRPr sz="3600" b="0" i="0" u="none" strike="noStrike" cap="none">
              <a:solidFill>
                <a:srgbClr val="3F3F3F"/>
              </a:solidFill>
              <a:latin typeface="Oswald"/>
              <a:ea typeface="Oswald"/>
              <a:cs typeface="Oswald"/>
              <a:sym typeface="Oswald"/>
            </a:endParaRPr>
          </a:p>
        </p:txBody>
      </p:sp>
      <p:pic>
        <p:nvPicPr>
          <p:cNvPr id="504" name="Google Shape;504;p69"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05" name="Google Shape;505;p69"/>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Class properties could return strings for dynamic text in page, contents of tables, etc</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Class methods allow you to take action on the page, and could return new PageObjects, booleans, etc.</a:t>
            </a:r>
            <a:endParaRPr sz="3200">
              <a:solidFill>
                <a:srgbClr val="3F3F3F"/>
              </a:solidFill>
              <a:latin typeface="Helvetica Neue"/>
              <a:ea typeface="Helvetica Neue"/>
              <a:cs typeface="Helvetica Neue"/>
              <a:sym typeface="Helvetica Neue"/>
            </a:endParaRPr>
          </a:p>
        </p:txBody>
      </p:sp>
      <p:sp>
        <p:nvSpPr>
          <p:cNvPr id="506" name="Google Shape;506;p69"/>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10 Ways to Deliver Consistently Great Customer Service">
            <a:extLst>
              <a:ext uri="{FF2B5EF4-FFF2-40B4-BE49-F238E27FC236}">
                <a16:creationId xmlns:a16="http://schemas.microsoft.com/office/drawing/2014/main" id="{BB9B7B62-2AB0-BC4B-9C2C-72D332805B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62" t="5750" r="1062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Google Shape;117;p17"/>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6000" kern="1200">
                <a:solidFill>
                  <a:schemeClr val="tx1"/>
                </a:solidFill>
                <a:latin typeface="Dank Mono" pitchFamily="49" charset="77"/>
                <a:ea typeface="+mj-ea"/>
                <a:cs typeface="+mj-cs"/>
              </a:rPr>
              <a:t>ATDD</a:t>
            </a:r>
            <a:endParaRPr lang="en-US" sz="6000" b="0" i="0"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Google Shape;120;p17"/>
          <p:cNvSpPr txBox="1">
            <a:spLocks noGrp="1"/>
          </p:cNvSpPr>
          <p:nvPr>
            <p:ph type="sldNum" idx="12"/>
          </p:nvPr>
        </p:nvSpPr>
        <p:spPr>
          <a:xfrm>
            <a:off x="6728114"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6</a:t>
            </a:fld>
            <a:endParaRPr lang="en-US" sz="700" kern="1200">
              <a:solidFill>
                <a:schemeClr val="tx1"/>
              </a:solidFill>
              <a:ea typeface="+mn-ea"/>
              <a:cs typeface="+mn-cs"/>
            </a:endParaRPr>
          </a:p>
        </p:txBody>
      </p:sp>
      <p:pic>
        <p:nvPicPr>
          <p:cNvPr id="11" name="Picture 10">
            <a:extLst>
              <a:ext uri="{FF2B5EF4-FFF2-40B4-BE49-F238E27FC236}">
                <a16:creationId xmlns:a16="http://schemas.microsoft.com/office/drawing/2014/main" id="{A4C6935F-F08C-AF45-994F-399A23BCD1FC}"/>
              </a:ext>
            </a:extLst>
          </p:cNvPr>
          <p:cNvPicPr>
            <a:picLocks noChangeAspect="1"/>
          </p:cNvPicPr>
          <p:nvPr/>
        </p:nvPicPr>
        <p:blipFill>
          <a:blip r:embed="rId4"/>
          <a:stretch>
            <a:fillRect/>
          </a:stretch>
        </p:blipFill>
        <p:spPr>
          <a:xfrm>
            <a:off x="8314683" y="4725619"/>
            <a:ext cx="829315" cy="408075"/>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17"/>
                                        </p:tgtEl>
                                        <p:attrNameLst>
                                          <p:attrName>style.visibility</p:attrName>
                                        </p:attrNameLst>
                                      </p:cBhvr>
                                      <p:to>
                                        <p:strVal val="visible"/>
                                      </p:to>
                                    </p:set>
                                    <p:animEffect transition="in" filter="fade">
                                      <p:cBhvr>
                                        <p:cTn id="7" dur="7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PAGEOBJECT - SHARED SERVICES</a:t>
            </a:r>
            <a:endParaRPr sz="3600" b="0" i="0" u="none" strike="noStrike" cap="none">
              <a:solidFill>
                <a:srgbClr val="3F3F3F"/>
              </a:solidFill>
              <a:latin typeface="Oswald"/>
              <a:ea typeface="Oswald"/>
              <a:cs typeface="Oswald"/>
              <a:sym typeface="Oswald"/>
            </a:endParaRPr>
          </a:p>
        </p:txBody>
      </p:sp>
      <p:pic>
        <p:nvPicPr>
          <p:cNvPr id="512" name="Google Shape;512;p70"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13" name="Google Shape;513;p70"/>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Menus and other common controls can be modelled using modules or base classes</a:t>
            </a:r>
            <a:endParaRPr sz="3200">
              <a:solidFill>
                <a:srgbClr val="3F3F3F"/>
              </a:solidFill>
              <a:latin typeface="Helvetica Neue"/>
              <a:ea typeface="Helvetica Neue"/>
              <a:cs typeface="Helvetica Neue"/>
              <a:sym typeface="Helvetica Neue"/>
            </a:endParaRPr>
          </a:p>
        </p:txBody>
      </p:sp>
      <p:sp>
        <p:nvSpPr>
          <p:cNvPr id="514" name="Google Shape;514;p70"/>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PAGEOBJECT - IMPLEMENTATIONS</a:t>
            </a:r>
            <a:endParaRPr sz="3600" b="0" i="0" u="none" strike="noStrike" cap="none">
              <a:solidFill>
                <a:srgbClr val="3F3F3F"/>
              </a:solidFill>
              <a:latin typeface="Oswald"/>
              <a:ea typeface="Oswald"/>
              <a:cs typeface="Oswald"/>
              <a:sym typeface="Oswald"/>
            </a:endParaRPr>
          </a:p>
        </p:txBody>
      </p:sp>
      <p:pic>
        <p:nvPicPr>
          <p:cNvPr id="520" name="Google Shape;520;p71"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21" name="Google Shape;521;p71"/>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Can build PageObjects with POROs</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Ruby has a few gems that help you implement the pattern</a:t>
            </a:r>
            <a:endParaRPr sz="3200">
              <a:solidFill>
                <a:srgbClr val="3F3F3F"/>
              </a:solidFill>
              <a:latin typeface="Helvetica Neue"/>
              <a:ea typeface="Helvetica Neue"/>
              <a:cs typeface="Helvetica Neue"/>
              <a:sym typeface="Helvetica Neue"/>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page-object</a:t>
            </a:r>
            <a:endParaRPr sz="3200">
              <a:solidFill>
                <a:srgbClr val="3F3F3F"/>
              </a:solidFill>
              <a:latin typeface="Helvetica Neue"/>
              <a:ea typeface="Helvetica Neue"/>
              <a:cs typeface="Helvetica Neue"/>
              <a:sym typeface="Helvetica Neue"/>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site_prism</a:t>
            </a:r>
            <a:endParaRPr sz="3200">
              <a:solidFill>
                <a:srgbClr val="3F3F3F"/>
              </a:solidFill>
              <a:latin typeface="Helvetica Neue"/>
              <a:ea typeface="Helvetica Neue"/>
              <a:cs typeface="Helvetica Neue"/>
              <a:sym typeface="Helvetica Neue"/>
            </a:endParaRPr>
          </a:p>
        </p:txBody>
      </p:sp>
      <p:sp>
        <p:nvSpPr>
          <p:cNvPr id="522" name="Google Shape;522;p71"/>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2"/>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IMPLEMENTING</a:t>
            </a:r>
            <a:endParaRPr/>
          </a:p>
          <a:p>
            <a:pPr marL="0" lvl="0" indent="0" algn="ctr" rtl="0">
              <a:spcBef>
                <a:spcPts val="0"/>
              </a:spcBef>
              <a:spcAft>
                <a:spcPts val="0"/>
              </a:spcAft>
              <a:buNone/>
            </a:pPr>
            <a:r>
              <a:rPr lang="en-US"/>
              <a:t>AN EXAMPLE PAGEOBJECT</a:t>
            </a:r>
            <a:endParaRPr/>
          </a:p>
        </p:txBody>
      </p:sp>
      <p:pic>
        <p:nvPicPr>
          <p:cNvPr id="528" name="Google Shape;528;p72"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29" name="Google Shape;529;p72"/>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3"/>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CREATE YOUR</a:t>
            </a:r>
            <a:endParaRPr/>
          </a:p>
          <a:p>
            <a:pPr marL="0" lvl="0" indent="0" algn="ctr" rtl="0">
              <a:spcBef>
                <a:spcPts val="0"/>
              </a:spcBef>
              <a:spcAft>
                <a:spcPts val="0"/>
              </a:spcAft>
              <a:buNone/>
            </a:pPr>
            <a:r>
              <a:rPr lang="en-US"/>
              <a:t>OWN PAGEOBJECTS</a:t>
            </a:r>
            <a:endParaRPr/>
          </a:p>
          <a:p>
            <a:pPr marL="0" lvl="0" indent="0" algn="ctr" rtl="0">
              <a:spcBef>
                <a:spcPts val="0"/>
              </a:spcBef>
              <a:spcAft>
                <a:spcPts val="0"/>
              </a:spcAft>
              <a:buClr>
                <a:schemeClr val="dk1"/>
              </a:buClr>
              <a:buSzPts val="1100"/>
              <a:buFont typeface="Arial"/>
              <a:buNone/>
            </a:pPr>
            <a:r>
              <a:rPr lang="en-US" sz="3000">
                <a:solidFill>
                  <a:schemeClr val="lt1"/>
                </a:solidFill>
              </a:rPr>
              <a:t>(Just practice, don’t worry about Done)</a:t>
            </a:r>
            <a:endParaRPr/>
          </a:p>
        </p:txBody>
      </p:sp>
      <p:pic>
        <p:nvPicPr>
          <p:cNvPr id="535" name="Google Shape;535;p73"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36" name="Google Shape;536;p73"/>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4"/>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542" name="Google Shape;542;p74"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43" name="Google Shape;543;p74"/>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5"/>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TEST FIXTURES, DATA MANAGEMENT,</a:t>
            </a:r>
            <a:endParaRPr/>
          </a:p>
          <a:p>
            <a:pPr marL="0" lvl="0" indent="0" algn="ctr" rtl="0">
              <a:spcBef>
                <a:spcPts val="0"/>
              </a:spcBef>
              <a:spcAft>
                <a:spcPts val="0"/>
              </a:spcAft>
              <a:buNone/>
            </a:pPr>
            <a:r>
              <a:rPr lang="en-US"/>
              <a:t>AND OTHER SUNDRIES</a:t>
            </a:r>
            <a:endParaRPr/>
          </a:p>
        </p:txBody>
      </p:sp>
      <p:pic>
        <p:nvPicPr>
          <p:cNvPr id="549" name="Google Shape;549;p75"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50" name="Google Shape;550;p75"/>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7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HOW DO YOU MANAGE TEST DATA?</a:t>
            </a:r>
            <a:endParaRPr sz="3600" b="0" i="0" u="none" strike="noStrike" cap="none">
              <a:solidFill>
                <a:srgbClr val="3F3F3F"/>
              </a:solidFill>
              <a:latin typeface="Oswald"/>
              <a:ea typeface="Oswald"/>
              <a:cs typeface="Oswald"/>
              <a:sym typeface="Oswald"/>
            </a:endParaRPr>
          </a:p>
        </p:txBody>
      </p:sp>
      <p:pic>
        <p:nvPicPr>
          <p:cNvPr id="556" name="Google Shape;556;p76"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57" name="Google Shape;557;p76"/>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SQL scripts?</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Backups?</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Don’t do it at all?</a:t>
            </a:r>
            <a:endParaRPr sz="3200">
              <a:solidFill>
                <a:srgbClr val="3F3F3F"/>
              </a:solidFill>
              <a:latin typeface="Helvetica Neue"/>
              <a:ea typeface="Helvetica Neue"/>
              <a:cs typeface="Helvetica Neue"/>
              <a:sym typeface="Helvetica Neue"/>
            </a:endParaRPr>
          </a:p>
        </p:txBody>
      </p:sp>
      <p:sp>
        <p:nvSpPr>
          <p:cNvPr id="558" name="Google Shape;558;p76"/>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7"/>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DATA GENERATORS ARE A WAY...</a:t>
            </a:r>
            <a:endParaRPr sz="3600" b="0" i="0" u="none" strike="noStrike" cap="none">
              <a:solidFill>
                <a:srgbClr val="3F3F3F"/>
              </a:solidFill>
              <a:latin typeface="Oswald"/>
              <a:ea typeface="Oswald"/>
              <a:cs typeface="Oswald"/>
              <a:sym typeface="Oswald"/>
            </a:endParaRPr>
          </a:p>
        </p:txBody>
      </p:sp>
      <p:pic>
        <p:nvPicPr>
          <p:cNvPr id="564" name="Google Shape;564;p77"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65" name="Google Shape;565;p77"/>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DataMagic - provides datasets that can be used by your application and tests</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HipTest - commercial app for test &amp; test data management</a:t>
            </a:r>
            <a:endParaRPr sz="3200">
              <a:solidFill>
                <a:srgbClr val="3F3F3F"/>
              </a:solidFill>
              <a:latin typeface="Helvetica Neue"/>
              <a:ea typeface="Helvetica Neue"/>
              <a:cs typeface="Helvetica Neue"/>
              <a:sym typeface="Helvetica Neue"/>
            </a:endParaRPr>
          </a:p>
        </p:txBody>
      </p:sp>
      <p:sp>
        <p:nvSpPr>
          <p:cNvPr id="566" name="Google Shape;566;p77"/>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7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LET’S DISCUSS!</a:t>
            </a:r>
            <a:endParaRPr sz="3600" b="0" i="0" u="none" strike="noStrike" cap="none">
              <a:solidFill>
                <a:srgbClr val="3F3F3F"/>
              </a:solidFill>
              <a:latin typeface="Oswald"/>
              <a:ea typeface="Oswald"/>
              <a:cs typeface="Oswald"/>
              <a:sym typeface="Oswald"/>
            </a:endParaRPr>
          </a:p>
        </p:txBody>
      </p:sp>
      <p:pic>
        <p:nvPicPr>
          <p:cNvPr id="572" name="Google Shape;572;p78"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73" name="Google Shape;573;p78"/>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This is a highly subjective and context aware topic.</a:t>
            </a:r>
            <a:endParaRPr sz="3200">
              <a:solidFill>
                <a:srgbClr val="3F3F3F"/>
              </a:solidFill>
              <a:latin typeface="Helvetica Neue"/>
              <a:ea typeface="Helvetica Neue"/>
              <a:cs typeface="Helvetica Neue"/>
              <a:sym typeface="Helvetica Neue"/>
            </a:endParaRPr>
          </a:p>
        </p:txBody>
      </p:sp>
      <p:sp>
        <p:nvSpPr>
          <p:cNvPr id="574" name="Google Shape;574;p78"/>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9"/>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15 MIN BIO BREAK!</a:t>
            </a:r>
            <a:endParaRPr/>
          </a:p>
        </p:txBody>
      </p:sp>
      <p:pic>
        <p:nvPicPr>
          <p:cNvPr id="580" name="Google Shape;580;p79"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81" name="Google Shape;581;p79"/>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Google Shape;117;p17"/>
          <p:cNvSpPr txBox="1">
            <a:spLocks noGrp="1"/>
          </p:cNvSpPr>
          <p:nvPr>
            <p:ph type="title"/>
          </p:nvPr>
        </p:nvSpPr>
        <p:spPr>
          <a:xfrm>
            <a:off x="524792" y="1216549"/>
            <a:ext cx="2665669" cy="1997766"/>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200" kern="1200" dirty="0">
                <a:solidFill>
                  <a:schemeClr val="bg1"/>
                </a:solidFill>
                <a:latin typeface="Dank Mono" pitchFamily="49" charset="77"/>
                <a:ea typeface="+mj-ea"/>
                <a:cs typeface="+mj-cs"/>
              </a:rPr>
              <a:t>WHAT IS ATDD?</a:t>
            </a:r>
            <a:endParaRPr lang="en-US" sz="4200" b="0" i="0" u="none" strike="noStrike" kern="1200" cap="none" dirty="0">
              <a:solidFill>
                <a:schemeClr val="bg1"/>
              </a:solidFill>
              <a:latin typeface="Dank Mono" pitchFamily="49" charset="77"/>
              <a:ea typeface="+mj-ea"/>
              <a:cs typeface="+mj-cs"/>
              <a:sym typeface="Oswald"/>
            </a:endParaRPr>
          </a:p>
        </p:txBody>
      </p:sp>
      <p:grpSp>
        <p:nvGrpSpPr>
          <p:cNvPr id="129" name="Group 128">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511222"/>
            <a:ext cx="846288" cy="635405"/>
            <a:chOff x="668003" y="1684057"/>
            <a:chExt cx="1128382" cy="847206"/>
          </a:xfrm>
        </p:grpSpPr>
        <p:sp>
          <p:nvSpPr>
            <p:cNvPr id="13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Google Shape;119;p17">
            <a:extLst>
              <a:ext uri="{FF2B5EF4-FFF2-40B4-BE49-F238E27FC236}">
                <a16:creationId xmlns:a16="http://schemas.microsoft.com/office/drawing/2014/main" id="{91C1CA02-C317-B14D-813C-D809A85174E4}"/>
              </a:ext>
            </a:extLst>
          </p:cNvPr>
          <p:cNvPicPr preferRelativeResize="0"/>
          <p:nvPr/>
        </p:nvPicPr>
        <p:blipFill>
          <a:blip r:embed="rId3"/>
          <a:stretch>
            <a:fillRect/>
          </a:stretch>
        </p:blipFill>
        <p:spPr>
          <a:xfrm>
            <a:off x="3715253" y="823158"/>
            <a:ext cx="5283421" cy="3196469"/>
          </a:xfrm>
          <a:prstGeom prst="rect">
            <a:avLst/>
          </a:prstGeom>
          <a:noFill/>
        </p:spPr>
      </p:pic>
      <p:pic>
        <p:nvPicPr>
          <p:cNvPr id="13" name="Picture 12">
            <a:extLst>
              <a:ext uri="{FF2B5EF4-FFF2-40B4-BE49-F238E27FC236}">
                <a16:creationId xmlns:a16="http://schemas.microsoft.com/office/drawing/2014/main" id="{34BBD46B-ECF5-8345-BEA6-4107A7FCDA8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230745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80"/>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 SCENARIO</a:t>
            </a:r>
            <a:endParaRPr/>
          </a:p>
          <a:p>
            <a:pPr marL="0" lvl="0" indent="0" algn="ctr" rtl="0">
              <a:spcBef>
                <a:spcPts val="0"/>
              </a:spcBef>
              <a:spcAft>
                <a:spcPts val="0"/>
              </a:spcAft>
              <a:buNone/>
            </a:pPr>
            <a:r>
              <a:rPr lang="en-US"/>
              <a:t>FOR AN AJAX PAGE</a:t>
            </a:r>
            <a:endParaRPr/>
          </a:p>
        </p:txBody>
      </p:sp>
      <p:pic>
        <p:nvPicPr>
          <p:cNvPr id="587" name="Google Shape;587;p80"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88" name="Google Shape;588;p80"/>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1"/>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NOW YOU DO THE NEXT SCENARIO</a:t>
            </a:r>
            <a:endParaRPr>
              <a:solidFill>
                <a:schemeClr val="lt1"/>
              </a:solidFill>
            </a:endParaRPr>
          </a:p>
          <a:p>
            <a:pPr marL="0" lvl="0" indent="0" algn="ctr" rtl="0">
              <a:spcBef>
                <a:spcPts val="0"/>
              </a:spcBef>
              <a:spcAft>
                <a:spcPts val="0"/>
              </a:spcAft>
              <a:buClr>
                <a:schemeClr val="dk1"/>
              </a:buClr>
              <a:buSzPts val="1100"/>
              <a:buFont typeface="Arial"/>
              <a:buNone/>
            </a:pPr>
            <a:r>
              <a:rPr lang="en-US" sz="3000">
                <a:solidFill>
                  <a:schemeClr val="lt1"/>
                </a:solidFill>
              </a:rPr>
              <a:t>(discussion_board.feature Scenario #3)</a:t>
            </a:r>
            <a:endParaRPr>
              <a:solidFill>
                <a:schemeClr val="lt1"/>
              </a:solidFill>
            </a:endParaRPr>
          </a:p>
        </p:txBody>
      </p:sp>
      <p:pic>
        <p:nvPicPr>
          <p:cNvPr id="594" name="Google Shape;594;p81"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95" name="Google Shape;595;p81"/>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82"/>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601" name="Google Shape;601;p82"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602" name="Google Shape;602;p82"/>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606"/>
        <p:cNvGrpSpPr/>
        <p:nvPr/>
      </p:nvGrpSpPr>
      <p:grpSpPr>
        <a:xfrm>
          <a:off x="0" y="0"/>
          <a:ext cx="0" cy="0"/>
          <a:chOff x="0" y="0"/>
          <a:chExt cx="0" cy="0"/>
        </a:xfrm>
      </p:grpSpPr>
      <p:sp>
        <p:nvSpPr>
          <p:cNvPr id="607" name="Google Shape;607;p83"/>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RETROSPECTIVE</a:t>
            </a:r>
            <a:endParaRPr sz="3600" b="0" i="0" u="none" strike="noStrike" cap="none">
              <a:solidFill>
                <a:srgbClr val="3F3F3F"/>
              </a:solidFill>
              <a:latin typeface="Oswald"/>
              <a:ea typeface="Oswald"/>
              <a:cs typeface="Oswald"/>
              <a:sym typeface="Oswald"/>
            </a:endParaRPr>
          </a:p>
        </p:txBody>
      </p:sp>
      <p:pic>
        <p:nvPicPr>
          <p:cNvPr id="608" name="Google Shape;608;p83"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609" name="Google Shape;609;p83"/>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73</a:t>
            </a:fld>
            <a:endParaRPr/>
          </a:p>
        </p:txBody>
      </p:sp>
      <p:pic>
        <p:nvPicPr>
          <p:cNvPr id="610" name="Google Shape;610;p83"/>
          <p:cNvPicPr preferRelativeResize="0"/>
          <p:nvPr/>
        </p:nvPicPr>
        <p:blipFill>
          <a:blip r:embed="rId4">
            <a:alphaModFix/>
          </a:blip>
          <a:stretch>
            <a:fillRect/>
          </a:stretch>
        </p:blipFill>
        <p:spPr>
          <a:xfrm>
            <a:off x="1998525" y="988725"/>
            <a:ext cx="5038051" cy="377854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614"/>
        <p:cNvGrpSpPr/>
        <p:nvPr/>
      </p:nvGrpSpPr>
      <p:grpSpPr>
        <a:xfrm>
          <a:off x="0" y="0"/>
          <a:ext cx="0" cy="0"/>
          <a:chOff x="0" y="0"/>
          <a:chExt cx="0" cy="0"/>
        </a:xfrm>
      </p:grpSpPr>
      <p:pic>
        <p:nvPicPr>
          <p:cNvPr id="615" name="Google Shape;615;p84"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616" name="Google Shape;616;p84"/>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74</a:t>
            </a:fld>
            <a:endParaRPr/>
          </a:p>
        </p:txBody>
      </p:sp>
      <p:pic>
        <p:nvPicPr>
          <p:cNvPr id="617" name="Google Shape;617;p84"/>
          <p:cNvPicPr preferRelativeResize="0"/>
          <p:nvPr/>
        </p:nvPicPr>
        <p:blipFill>
          <a:blip r:embed="rId4">
            <a:alphaModFix/>
          </a:blip>
          <a:stretch>
            <a:fillRect/>
          </a:stretch>
        </p:blipFill>
        <p:spPr>
          <a:xfrm>
            <a:off x="1345700" y="-161562"/>
            <a:ext cx="6452598" cy="446246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85" descr="XMVLGZZTW3.jpg"/>
          <p:cNvPicPr preferRelativeResize="0"/>
          <p:nvPr/>
        </p:nvPicPr>
        <p:blipFill rotWithShape="1">
          <a:blip r:embed="rId3">
            <a:alphaModFix/>
          </a:blip>
          <a:srcRect l="14651" b="13863"/>
          <a:stretch/>
        </p:blipFill>
        <p:spPr>
          <a:xfrm flipH="1">
            <a:off x="-2" y="-1009646"/>
            <a:ext cx="9144002" cy="6153146"/>
          </a:xfrm>
          <a:prstGeom prst="rect">
            <a:avLst/>
          </a:prstGeom>
          <a:noFill/>
          <a:ln>
            <a:noFill/>
          </a:ln>
        </p:spPr>
      </p:pic>
      <p:pic>
        <p:nvPicPr>
          <p:cNvPr id="623" name="Google Shape;623;p85" descr="LeanDog_Otis.png"/>
          <p:cNvPicPr preferRelativeResize="0"/>
          <p:nvPr/>
        </p:nvPicPr>
        <p:blipFill rotWithShape="1">
          <a:blip r:embed="rId4">
            <a:alphaModFix/>
          </a:blip>
          <a:srcRect/>
          <a:stretch/>
        </p:blipFill>
        <p:spPr>
          <a:xfrm>
            <a:off x="8137283" y="4272485"/>
            <a:ext cx="818741" cy="814668"/>
          </a:xfrm>
          <a:prstGeom prst="rect">
            <a:avLst/>
          </a:prstGeom>
          <a:noFill/>
          <a:ln>
            <a:noFill/>
          </a:ln>
        </p:spPr>
      </p:pic>
      <p:sp>
        <p:nvSpPr>
          <p:cNvPr id="624" name="Google Shape;624;p85"/>
          <p:cNvSpPr txBox="1"/>
          <p:nvPr/>
        </p:nvSpPr>
        <p:spPr>
          <a:xfrm>
            <a:off x="457200" y="518110"/>
            <a:ext cx="7863881" cy="38472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a:solidFill>
                  <a:schemeClr val="lt1"/>
                </a:solidFill>
                <a:latin typeface="Oswald"/>
                <a:ea typeface="Oswald"/>
                <a:cs typeface="Oswald"/>
                <a:sym typeface="Oswald"/>
              </a:rPr>
              <a:t>THE END</a:t>
            </a:r>
            <a:endParaRPr sz="9600" b="1">
              <a:solidFill>
                <a:srgbClr val="FFFFFF"/>
              </a:solidFill>
              <a:latin typeface="Oswald"/>
              <a:ea typeface="Oswald"/>
              <a:cs typeface="Oswald"/>
              <a:sym typeface="Oswald"/>
            </a:endParaRPr>
          </a:p>
          <a:p>
            <a:pPr marL="0" marR="0" lvl="0" indent="0" algn="l" rtl="0">
              <a:spcBef>
                <a:spcPts val="0"/>
              </a:spcBef>
              <a:spcAft>
                <a:spcPts val="0"/>
              </a:spcAft>
              <a:buNone/>
            </a:pPr>
            <a:endParaRPr>
              <a:latin typeface="Oswald"/>
              <a:ea typeface="Oswald"/>
              <a:cs typeface="Oswald"/>
              <a:sym typeface="Oswald"/>
            </a:endParaRPr>
          </a:p>
          <a:p>
            <a:pPr marL="0" marR="0" lvl="0" indent="0" algn="l" rtl="0">
              <a:spcBef>
                <a:spcPts val="0"/>
              </a:spcBef>
              <a:spcAft>
                <a:spcPts val="0"/>
              </a:spcAft>
              <a:buNone/>
            </a:pPr>
            <a:endParaRPr sz="5400" b="1">
              <a:solidFill>
                <a:schemeClr val="lt1"/>
              </a:solidFill>
              <a:latin typeface="Oswald"/>
              <a:ea typeface="Oswald"/>
              <a:cs typeface="Oswald"/>
              <a:sym typeface="Oswald"/>
            </a:endParaRPr>
          </a:p>
        </p:txBody>
      </p:sp>
      <p:sp>
        <p:nvSpPr>
          <p:cNvPr id="625" name="Google Shape;625;p85"/>
          <p:cNvSpPr txBox="1"/>
          <p:nvPr/>
        </p:nvSpPr>
        <p:spPr>
          <a:xfrm>
            <a:off x="457200" y="4595250"/>
            <a:ext cx="3837600" cy="3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Oswald"/>
                <a:ea typeface="Oswald"/>
                <a:cs typeface="Oswald"/>
                <a:sym typeface="Oswald"/>
              </a:rPr>
              <a:t>(THAT IS SOME GREAT LOOKING BAMBOO FLOORING!)</a:t>
            </a:r>
            <a:endParaRPr>
              <a:solidFill>
                <a:schemeClr val="lt1"/>
              </a:solidFill>
              <a:latin typeface="Oswald"/>
              <a:ea typeface="Oswald"/>
              <a:cs typeface="Oswald"/>
              <a:sym typeface="Oswald"/>
            </a:endParaRPr>
          </a:p>
        </p:txBody>
      </p:sp>
      <p:sp>
        <p:nvSpPr>
          <p:cNvPr id="626" name="Google Shape;626;p85"/>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75</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239734" y="2957485"/>
            <a:ext cx="2941697" cy="1839515"/>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3600" kern="1200" dirty="0">
                <a:solidFill>
                  <a:schemeClr val="tx1"/>
                </a:solidFill>
                <a:latin typeface="Garamond" panose="02020404030301010803" pitchFamily="18" charset="0"/>
                <a:ea typeface="+mj-ea"/>
                <a:cs typeface="+mj-cs"/>
              </a:rPr>
              <a:t>GHERKIN</a:t>
            </a:r>
          </a:p>
        </p:txBody>
      </p:sp>
      <p:pic>
        <p:nvPicPr>
          <p:cNvPr id="19" name="Picture 18">
            <a:extLst>
              <a:ext uri="{FF2B5EF4-FFF2-40B4-BE49-F238E27FC236}">
                <a16:creationId xmlns:a16="http://schemas.microsoft.com/office/drawing/2014/main" id="{3CC74B95-6D1F-0A4D-B4D5-283C851D63B6}"/>
              </a:ext>
            </a:extLst>
          </p:cNvPr>
          <p:cNvPicPr>
            <a:picLocks noChangeAspect="1"/>
          </p:cNvPicPr>
          <p:nvPr/>
        </p:nvPicPr>
        <p:blipFill rotWithShape="1">
          <a:blip r:embed="rId3"/>
          <a:srcRect t="21992" b="23902"/>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8" name="Google Shape;247;p34">
            <a:extLst>
              <a:ext uri="{FF2B5EF4-FFF2-40B4-BE49-F238E27FC236}">
                <a16:creationId xmlns:a16="http://schemas.microsoft.com/office/drawing/2014/main" id="{E619D568-825E-534C-BF56-C71183EB78AB}"/>
              </a:ext>
            </a:extLst>
          </p:cNvPr>
          <p:cNvSpPr txBox="1">
            <a:spLocks/>
          </p:cNvSpPr>
          <p:nvPr/>
        </p:nvSpPr>
        <p:spPr>
          <a:xfrm>
            <a:off x="2853846" y="2957486"/>
            <a:ext cx="5614060" cy="1839515"/>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indent="-228600" algn="l">
              <a:lnSpc>
                <a:spcPct val="90000"/>
              </a:lnSpc>
              <a:spcBef>
                <a:spcPct val="0"/>
              </a:spcBef>
              <a:spcAft>
                <a:spcPts val="600"/>
              </a:spcAft>
              <a:buFont typeface="Arial" panose="020B0604020202020204" pitchFamily="34" charset="0"/>
              <a:buChar char="•"/>
            </a:pPr>
            <a:r>
              <a:rPr lang="en-US" sz="2000" b="1" kern="1200" dirty="0">
                <a:solidFill>
                  <a:schemeClr val="tx1"/>
                </a:solidFill>
                <a:latin typeface="Dank Mono" pitchFamily="49" charset="77"/>
                <a:ea typeface="+mn-ea"/>
                <a:cs typeface="+mn-cs"/>
              </a:rPr>
              <a:t>Scenario</a:t>
            </a:r>
            <a:r>
              <a:rPr lang="en-US" sz="2000" kern="1200" dirty="0">
                <a:solidFill>
                  <a:schemeClr val="tx1"/>
                </a:solidFill>
                <a:latin typeface="Dank Mono" pitchFamily="49" charset="77"/>
                <a:ea typeface="+mn-ea"/>
                <a:cs typeface="+mn-cs"/>
              </a:rPr>
              <a:t>:</a:t>
            </a:r>
            <a:r>
              <a:rPr lang="en-US" sz="2000" i="1" kern="1200" dirty="0">
                <a:solidFill>
                  <a:schemeClr val="tx1"/>
                </a:solidFill>
                <a:latin typeface="Dank Mono" pitchFamily="49" charset="77"/>
                <a:ea typeface="+mn-ea"/>
                <a:cs typeface="+mn-cs"/>
              </a:rPr>
              <a:t> View the details of a puppy</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Given</a:t>
            </a:r>
            <a:r>
              <a:rPr lang="en-US" sz="2000" kern="1200" dirty="0">
                <a:solidFill>
                  <a:schemeClr val="tx1"/>
                </a:solidFill>
                <a:latin typeface="Dank Mono" pitchFamily="49" charset="77"/>
                <a:ea typeface="+mn-ea"/>
                <a:cs typeface="+mn-cs"/>
              </a:rPr>
              <a:t> I am on the home page</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When</a:t>
            </a:r>
            <a:r>
              <a:rPr lang="en-US" sz="2000" kern="1200" dirty="0">
                <a:solidFill>
                  <a:schemeClr val="tx1"/>
                </a:solidFill>
                <a:latin typeface="Dank Mono" pitchFamily="49" charset="77"/>
                <a:ea typeface="+mn-ea"/>
                <a:cs typeface="+mn-cs"/>
              </a:rPr>
              <a:t> I click on the puppy "Brook"</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Then</a:t>
            </a:r>
            <a:r>
              <a:rPr lang="en-US" sz="2000" kern="1200" dirty="0">
                <a:solidFill>
                  <a:schemeClr val="tx1"/>
                </a:solidFill>
                <a:latin typeface="Dank Mono" pitchFamily="49" charset="77"/>
                <a:ea typeface="+mn-ea"/>
                <a:cs typeface="+mn-cs"/>
              </a:rPr>
              <a:t> I see "Adopt Me!"</a:t>
            </a:r>
          </a:p>
        </p:txBody>
      </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47"/>
                                        </p:tgtEl>
                                        <p:attrNameLst>
                                          <p:attrName>style.visibility</p:attrName>
                                        </p:attrNameLst>
                                      </p:cBhvr>
                                      <p:to>
                                        <p:strVal val="visible"/>
                                      </p:to>
                                    </p:set>
                                    <p:animEffect transition="in" filter="fade">
                                      <p:cBhvr>
                                        <p:cTn id="7" dur="400"/>
                                        <p:tgtEl>
                                          <p:spTgt spid="24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8"/>
                                        </p:tgtEl>
                                        <p:attrNameLst>
                                          <p:attrName>style.visibility</p:attrName>
                                        </p:attrNameLst>
                                      </p:cBhvr>
                                      <p:to>
                                        <p:strVal val="visible"/>
                                      </p:to>
                                    </p:set>
                                    <p:animEffect transition="in" filter="fade">
                                      <p:cBhvr>
                                        <p:cTn id="10"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18"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360758" y="2814636"/>
            <a:ext cx="4211242"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600" kern="1200" dirty="0">
                <a:solidFill>
                  <a:schemeClr val="tx1"/>
                </a:solidFill>
                <a:latin typeface="Garamond" panose="02020404030301010803" pitchFamily="18" charset="0"/>
                <a:ea typeface="+mj-ea"/>
                <a:cs typeface="+mj-cs"/>
              </a:rPr>
              <a:t>RUNNING TESTS</a:t>
            </a:r>
            <a:endParaRPr lang="en-US" sz="3600" b="0" i="0" u="none" strike="noStrike" kern="1200" cap="none" dirty="0">
              <a:solidFill>
                <a:schemeClr val="tx1"/>
              </a:solidFill>
              <a:latin typeface="Garamond" panose="02020404030301010803" pitchFamily="18" charset="0"/>
              <a:ea typeface="+mj-ea"/>
              <a:cs typeface="+mj-cs"/>
              <a:sym typeface="Oswald"/>
            </a:endParaRPr>
          </a:p>
        </p:txBody>
      </p:sp>
      <p:pic>
        <p:nvPicPr>
          <p:cNvPr id="5" name="Picture 4">
            <a:extLst>
              <a:ext uri="{FF2B5EF4-FFF2-40B4-BE49-F238E27FC236}">
                <a16:creationId xmlns:a16="http://schemas.microsoft.com/office/drawing/2014/main" id="{52257D02-44C4-F648-A4AA-9D49B6D44542}"/>
              </a:ext>
            </a:extLst>
          </p:cNvPr>
          <p:cNvPicPr>
            <a:picLocks noChangeAspect="1"/>
          </p:cNvPicPr>
          <p:nvPr/>
        </p:nvPicPr>
        <p:blipFill rotWithShape="1">
          <a:blip r:embed="rId3"/>
          <a:srcRect t="13800" b="15008"/>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27" name="Google Shape;127;p18"/>
          <p:cNvSpPr txBox="1"/>
          <p:nvPr/>
        </p:nvSpPr>
        <p:spPr>
          <a:xfrm>
            <a:off x="4570804" y="2814637"/>
            <a:ext cx="4211242" cy="1839515"/>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Manually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Local Automation</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CI Build</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6668</TotalTime>
  <Words>8034</Words>
  <Application>Microsoft Macintosh PowerPoint</Application>
  <PresentationFormat>On-screen Show (16:9)</PresentationFormat>
  <Paragraphs>987</Paragraphs>
  <Slides>75</Slides>
  <Notes>75</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Calibri</vt:lpstr>
      <vt:lpstr>Arial</vt:lpstr>
      <vt:lpstr>Garamond</vt:lpstr>
      <vt:lpstr>Dank Mono</vt:lpstr>
      <vt:lpstr>Oswald</vt:lpstr>
      <vt:lpstr>Consolas</vt:lpstr>
      <vt:lpstr>Helvetica Neue</vt:lpstr>
      <vt:lpstr>Office Theme</vt:lpstr>
      <vt:lpstr>ATDD</vt:lpstr>
      <vt:lpstr>Justin Beall</vt:lpstr>
      <vt:lpstr>INTRODUCTIONS</vt:lpstr>
      <vt:lpstr>Why Are We Here?</vt:lpstr>
      <vt:lpstr>Course Objectives</vt:lpstr>
      <vt:lpstr>ATDD</vt:lpstr>
      <vt:lpstr>WHAT IS ATDD?</vt:lpstr>
      <vt:lpstr>GHERKIN</vt:lpstr>
      <vt:lpstr>RUNNING TESTS</vt:lpstr>
      <vt:lpstr>WHERE DOES AUTOMATION FIT INTO ATDD?</vt:lpstr>
      <vt:lpstr>WHY USE AUTOMATION?</vt:lpstr>
      <vt:lpstr>PowerPoint Presentation</vt:lpstr>
      <vt:lpstr>WEB TEST AUTOMATION TOOLS</vt:lpstr>
      <vt:lpstr>Cucumber JS</vt:lpstr>
      <vt:lpstr>Cucumber.rb</vt:lpstr>
      <vt:lpstr>SpecFlow</vt:lpstr>
      <vt:lpstr>Cucumber JVM</vt:lpstr>
      <vt:lpstr>Behave</vt:lpstr>
      <vt:lpstr>WEB TEST AUTOMATION TOOLS</vt:lpstr>
      <vt:lpstr>SELENIUM</vt:lpstr>
      <vt:lpstr>PROTRACTOR</vt:lpstr>
      <vt:lpstr>WATIR</vt:lpstr>
      <vt:lpstr>Puppies Scenario</vt:lpstr>
      <vt:lpstr>PROJECT STRUCTURE</vt:lpstr>
      <vt:lpstr>NEXT TWO SCENARIOS  puppies.feature Scenarios #2 &amp; #3</vt:lpstr>
      <vt:lpstr>Review</vt:lpstr>
      <vt:lpstr>BREAK</vt:lpstr>
      <vt:lpstr>LET’S REVIEW!</vt:lpstr>
      <vt:lpstr>WALKTHROUGH A COMPOUND STEP SCENARIO</vt:lpstr>
      <vt:lpstr>NOW YOU DO THE NEXT 2 SCENARIOS (adopt_puppies.feature Scenarios #5 &amp; 6)</vt:lpstr>
      <vt:lpstr>LET’S REVIEW!</vt:lpstr>
      <vt:lpstr>WALKTHROUGH A CALCULATED ELEMENT SCENARIO</vt:lpstr>
      <vt:lpstr>TAGS, THE COMMAND LINE, AND OTHER SUNDRIES</vt:lpstr>
      <vt:lpstr>TAGS</vt:lpstr>
      <vt:lpstr>USAGE OF TAGS</vt:lpstr>
      <vt:lpstr>TAGS &amp; HOOKS</vt:lpstr>
      <vt:lpstr>TAGS &amp; COMMAND LINE</vt:lpstr>
      <vt:lpstr>TAGS &amp; RUBYMINE RUN CONFIGURATION</vt:lpstr>
      <vt:lpstr>PROFILES</vt:lpstr>
      <vt:lpstr>PROFILES &amp; COMMAND LINE</vt:lpstr>
      <vt:lpstr>TAGS &amp; PROFILES WRAPUP</vt:lpstr>
      <vt:lpstr>PowerPoint Presentation</vt:lpstr>
      <vt:lpstr>WALKTHROUGH A SCENARIO THAT USES A DATA TABLE</vt:lpstr>
      <vt:lpstr>NOW YOU DO THE NEXT SCENARIO (adopt_puppies.feature Scenario #8)</vt:lpstr>
      <vt:lpstr>LET’S REVIEW!</vt:lpstr>
      <vt:lpstr>DAY 1 - WRAP UP!</vt:lpstr>
      <vt:lpstr>PowerPoint Presentation</vt:lpstr>
      <vt:lpstr>RECAP</vt:lpstr>
      <vt:lpstr>WALKTHROUGH A SCENARIO THAT USES AN OUTLINE</vt:lpstr>
      <vt:lpstr>NOW YOU DO THE NEXT SCENARIO (adopt_puppies.feature Scenario #9)</vt:lpstr>
      <vt:lpstr>LET’S REVIEW!</vt:lpstr>
      <vt:lpstr>WALKTHROUGH A SCENARIO THAT USES A BACKGROUND</vt:lpstr>
      <vt:lpstr>NOW YOU DO THE NEXT SCENARIO</vt:lpstr>
      <vt:lpstr>LET’S REVIEW!</vt:lpstr>
      <vt:lpstr>15 MIN BIO BREAK!</vt:lpstr>
      <vt:lpstr>WHICH IS BETTER IN STEP DEFINITIONS?</vt:lpstr>
      <vt:lpstr>PAGEOBJECT PATTERN</vt:lpstr>
      <vt:lpstr>PAGEOBJECT</vt:lpstr>
      <vt:lpstr>PAGEOBJECT - SERVICES</vt:lpstr>
      <vt:lpstr>PAGEOBJECT - SHARED SERVICES</vt:lpstr>
      <vt:lpstr>PAGEOBJECT - IMPLEMENTATIONS</vt:lpstr>
      <vt:lpstr>WALKTHROUGH IMPLEMENTING AN EXAMPLE PAGEOBJECT</vt:lpstr>
      <vt:lpstr>NOW YOU CREATE YOUR OWN PAGEOBJECTS (Just practice, don’t worry about Done)</vt:lpstr>
      <vt:lpstr>LET’S REVIEW!</vt:lpstr>
      <vt:lpstr>TEST FIXTURES, DATA MANAGEMENT, AND OTHER SUNDRIES</vt:lpstr>
      <vt:lpstr>HOW DO YOU MANAGE TEST DATA?</vt:lpstr>
      <vt:lpstr>DATA GENERATORS ARE A WAY...</vt:lpstr>
      <vt:lpstr>LET’S DISCUSS!</vt:lpstr>
      <vt:lpstr>15 MIN BIO BREAK!</vt:lpstr>
      <vt:lpstr>WALKTHROUGH A SCENARIO FOR AN AJAX PAGE</vt:lpstr>
      <vt:lpstr>NOW YOU DO THE NEXT SCENARIO (discussion_board.feature Scenario #3)</vt:lpstr>
      <vt:lpstr>LET’S REVIEW</vt:lpstr>
      <vt:lpstr>RETROSPECTIVE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ATDD</dc:title>
  <cp:lastModifiedBy>Justin Beall</cp:lastModifiedBy>
  <cp:revision>15</cp:revision>
  <dcterms:modified xsi:type="dcterms:W3CDTF">2021-09-19T03:29:54Z</dcterms:modified>
</cp:coreProperties>
</file>